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  <p:sldMasterId id="2147483900" r:id="rId2"/>
  </p:sldMasterIdLst>
  <p:notesMasterIdLst>
    <p:notesMasterId r:id="rId42"/>
  </p:notesMasterIdLst>
  <p:sldIdLst>
    <p:sldId id="257" r:id="rId3"/>
    <p:sldId id="258" r:id="rId4"/>
    <p:sldId id="260" r:id="rId5"/>
    <p:sldId id="267" r:id="rId6"/>
    <p:sldId id="265" r:id="rId7"/>
    <p:sldId id="266" r:id="rId8"/>
    <p:sldId id="268" r:id="rId9"/>
    <p:sldId id="262" r:id="rId10"/>
    <p:sldId id="299" r:id="rId11"/>
    <p:sldId id="297" r:id="rId12"/>
    <p:sldId id="298" r:id="rId13"/>
    <p:sldId id="270" r:id="rId14"/>
    <p:sldId id="293" r:id="rId15"/>
    <p:sldId id="294" r:id="rId16"/>
    <p:sldId id="295" r:id="rId17"/>
    <p:sldId id="269" r:id="rId18"/>
    <p:sldId id="273" r:id="rId19"/>
    <p:sldId id="275" r:id="rId20"/>
    <p:sldId id="279" r:id="rId21"/>
    <p:sldId id="280" r:id="rId22"/>
    <p:sldId id="281" r:id="rId23"/>
    <p:sldId id="300" r:id="rId24"/>
    <p:sldId id="301" r:id="rId25"/>
    <p:sldId id="302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63" r:id="rId38"/>
    <p:sldId id="277" r:id="rId39"/>
    <p:sldId id="278" r:id="rId40"/>
    <p:sldId id="264" r:id="rId41"/>
  </p:sldIdLst>
  <p:sldSz cx="12190413" cy="6859588"/>
  <p:notesSz cx="6858000" cy="9144000"/>
  <p:defaultTextStyle>
    <a:defPPr>
      <a:defRPr lang="ru-RU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80" d="100"/>
          <a:sy n="80" d="100"/>
        </p:scale>
        <p:origin x="-754" y="-254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0F850E-0073-4192-ADA0-C49D80A739C1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4331E-1375-4A5C-AA21-B0B4F7F8B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599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/>
                </a:solidFill>
              </a:rPr>
              <a:t>1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AABCD87-94AF-4B5B-BAF1-F5284FE899C7}" type="datetime1">
              <a:rPr lang="ru-RU" smtClean="0">
                <a:solidFill>
                  <a:prstClr val="black"/>
                </a:solidFill>
              </a:rPr>
              <a:pPr/>
              <a:t>09.04.2020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153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/>
                </a:solidFill>
              </a:rPr>
              <a:t>1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AABCD87-94AF-4B5B-BAF1-F5284FE899C7}" type="datetime1">
              <a:rPr lang="ru-RU" smtClean="0">
                <a:solidFill>
                  <a:prstClr val="black"/>
                </a:solidFill>
              </a:rPr>
              <a:pPr/>
              <a:t>09.04.2020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153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/>
                </a:solidFill>
              </a:rPr>
              <a:t>1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AABCD87-94AF-4B5B-BAF1-F5284FE899C7}" type="datetime1">
              <a:rPr lang="ru-RU" smtClean="0">
                <a:solidFill>
                  <a:prstClr val="black"/>
                </a:solidFill>
              </a:rPr>
              <a:pPr/>
              <a:t>09.04.2020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153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/>
                </a:solidFill>
              </a:rPr>
              <a:t>1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AABCD87-94AF-4B5B-BAF1-F5284FE899C7}" type="datetime1">
              <a:rPr lang="ru-RU" smtClean="0">
                <a:solidFill>
                  <a:prstClr val="black"/>
                </a:solidFill>
              </a:rPr>
              <a:pPr/>
              <a:t>09.04.2020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153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/>
                </a:solidFill>
              </a:rPr>
              <a:t>1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AABCD87-94AF-4B5B-BAF1-F5284FE899C7}" type="datetime1">
              <a:rPr lang="ru-RU" smtClean="0">
                <a:solidFill>
                  <a:prstClr val="black"/>
                </a:solidFill>
              </a:rPr>
              <a:pPr/>
              <a:t>09.04.2020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153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762" y="228653"/>
            <a:ext cx="11593083" cy="6036437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183" y="5355203"/>
            <a:ext cx="11629654" cy="1331888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3" y="1600571"/>
            <a:ext cx="10361851" cy="1780520"/>
          </a:xfrm>
        </p:spPr>
        <p:txBody>
          <a:bodyPr anchor="b">
            <a:normAutofit/>
          </a:bodyPr>
          <a:lstStyle>
            <a:lvl1pPr>
              <a:defRPr sz="52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4" y="3556824"/>
            <a:ext cx="8533289" cy="1473541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FFFFFF"/>
                </a:solidFill>
              </a:defRPr>
            </a:lvl1pPr>
            <a:lvl2pPr marL="54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CD4C-375D-4B93-AE54-35FABDA9C713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200A0-FE59-4959-84C1-391C7045A3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CD4C-375D-4B93-AE54-35FABDA9C713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200A0-FE59-4959-84C1-391C7045A3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762" y="228653"/>
            <a:ext cx="11593083" cy="142679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CD4C-375D-4B93-AE54-35FABDA9C713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200A0-FE59-4959-84C1-391C7045A32B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183" y="714357"/>
            <a:ext cx="11629654" cy="1331888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1" y="1448137"/>
            <a:ext cx="2742843" cy="4488372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3" y="1448135"/>
            <a:ext cx="8025355" cy="4488373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761" y="228653"/>
            <a:ext cx="11593083" cy="6036437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183" y="5355203"/>
            <a:ext cx="11629654" cy="1331888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1600571"/>
            <a:ext cx="10361851" cy="1780520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556824"/>
            <a:ext cx="8533289" cy="147354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9DF2-1896-415D-B329-ED54AE031D2A}" type="datetimeFigureOut">
              <a:rPr lang="ru-RU" smtClean="0">
                <a:solidFill>
                  <a:srgbClr val="4E5B6F"/>
                </a:solidFill>
              </a:rPr>
              <a:pPr/>
              <a:t>09.04.2020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922D5-8C9D-48A0-95FC-4E289A89794A}" type="slidenum">
              <a:rPr lang="ru-RU" smtClean="0">
                <a:solidFill>
                  <a:srgbClr val="4E5B6F"/>
                </a:solidFill>
              </a:rPr>
              <a:pPr/>
              <a:t>‹#›</a:t>
            </a:fld>
            <a:endParaRPr lang="ru-RU"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567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9DF2-1896-415D-B329-ED54AE031D2A}" type="datetimeFigureOut">
              <a:rPr lang="ru-RU" smtClean="0">
                <a:solidFill>
                  <a:srgbClr val="4E5B6F"/>
                </a:solidFill>
              </a:rPr>
              <a:pPr/>
              <a:t>09.04.2020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922D5-8C9D-48A0-95FC-4E289A89794A}" type="slidenum">
              <a:rPr lang="ru-RU" smtClean="0">
                <a:solidFill>
                  <a:srgbClr val="4E5B6F"/>
                </a:solidFill>
              </a:rPr>
              <a:pPr/>
              <a:t>‹#›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59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761" y="228653"/>
            <a:ext cx="11593083" cy="4737689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2203" y="4204566"/>
            <a:ext cx="3834739" cy="714191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1973" y="4076234"/>
            <a:ext cx="7391724" cy="850335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147" y="4088509"/>
            <a:ext cx="7289691" cy="774451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8346" y="4075118"/>
            <a:ext cx="4410093" cy="651700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183" y="4059495"/>
            <a:ext cx="11629654" cy="1330182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924" y="2464130"/>
            <a:ext cx="10361851" cy="1524353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2917" y="1437782"/>
            <a:ext cx="8555865" cy="94001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9DF2-1896-415D-B329-ED54AE031D2A}" type="datetimeFigureOut">
              <a:rPr lang="ru-RU" smtClean="0">
                <a:solidFill>
                  <a:srgbClr val="4E5B6F"/>
                </a:solidFill>
              </a:rPr>
              <a:pPr/>
              <a:t>09.04.2020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922D5-8C9D-48A0-95FC-4E289A89794A}" type="slidenum">
              <a:rPr lang="ru-RU" smtClean="0">
                <a:solidFill>
                  <a:srgbClr val="4E5B6F"/>
                </a:solidFill>
              </a:rPr>
              <a:pPr/>
              <a:t>‹#›</a:t>
            </a:fld>
            <a:endParaRPr lang="ru-RU"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299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9DF2-1896-415D-B329-ED54AE031D2A}" type="datetimeFigureOut">
              <a:rPr lang="ru-RU" smtClean="0">
                <a:solidFill>
                  <a:srgbClr val="4E5B6F"/>
                </a:solidFill>
              </a:rPr>
              <a:pPr/>
              <a:t>09.04.2020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922D5-8C9D-48A0-95FC-4E289A89794A}" type="slidenum">
              <a:rPr lang="ru-RU" smtClean="0">
                <a:solidFill>
                  <a:srgbClr val="4E5B6F"/>
                </a:solidFill>
              </a:rPr>
              <a:pPr/>
              <a:t>‹#›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090" y="2679812"/>
            <a:ext cx="5095593" cy="344808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2731" y="2679812"/>
            <a:ext cx="5095593" cy="344808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51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091" y="2678734"/>
            <a:ext cx="5095593" cy="639910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2992" y="3429795"/>
            <a:ext cx="5092744" cy="26977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794" y="2678733"/>
            <a:ext cx="5095593" cy="639910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3429795"/>
            <a:ext cx="5095593" cy="26977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9DF2-1896-415D-B329-ED54AE031D2A}" type="datetimeFigureOut">
              <a:rPr lang="ru-RU" smtClean="0">
                <a:solidFill>
                  <a:srgbClr val="4E5B6F"/>
                </a:solidFill>
              </a:rPr>
              <a:pPr/>
              <a:t>09.04.2020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922D5-8C9D-48A0-95FC-4E289A89794A}" type="slidenum">
              <a:rPr lang="ru-RU" smtClean="0">
                <a:solidFill>
                  <a:srgbClr val="4E5B6F"/>
                </a:solidFill>
              </a:rPr>
              <a:pPr/>
              <a:t>‹#›</a:t>
            </a:fld>
            <a:endParaRPr lang="ru-RU"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48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9DF2-1896-415D-B329-ED54AE031D2A}" type="datetimeFigureOut">
              <a:rPr lang="ru-RU" smtClean="0">
                <a:solidFill>
                  <a:srgbClr val="4E5B6F"/>
                </a:solidFill>
              </a:rPr>
              <a:pPr/>
              <a:t>09.04.2020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922D5-8C9D-48A0-95FC-4E289A89794A}" type="slidenum">
              <a:rPr lang="ru-RU" smtClean="0">
                <a:solidFill>
                  <a:srgbClr val="4E5B6F"/>
                </a:solidFill>
              </a:rPr>
              <a:pPr/>
              <a:t>‹#›</a:t>
            </a:fld>
            <a:endParaRPr lang="ru-RU"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067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761" y="228653"/>
            <a:ext cx="11593083" cy="142679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183" y="714356"/>
            <a:ext cx="11629654" cy="1330182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9DF2-1896-415D-B329-ED54AE031D2A}" type="datetimeFigureOut">
              <a:rPr lang="ru-RU" smtClean="0">
                <a:solidFill>
                  <a:srgbClr val="4E5B6F"/>
                </a:solidFill>
              </a:rPr>
              <a:pPr/>
              <a:t>09.04.2020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922D5-8C9D-48A0-95FC-4E289A89794A}" type="slidenum">
              <a:rPr lang="ru-RU" smtClean="0">
                <a:solidFill>
                  <a:srgbClr val="4E5B6F"/>
                </a:solidFill>
              </a:rPr>
              <a:pPr/>
              <a:t>‹#›</a:t>
            </a:fld>
            <a:endParaRPr lang="ru-RU"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556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761" y="228653"/>
            <a:ext cx="11593083" cy="142679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9DF2-1896-415D-B329-ED54AE031D2A}" type="datetimeFigureOut">
              <a:rPr lang="ru-RU" smtClean="0">
                <a:solidFill>
                  <a:srgbClr val="4E5B6F"/>
                </a:solidFill>
              </a:rPr>
              <a:pPr/>
              <a:t>09.04.2020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922D5-8C9D-48A0-95FC-4E289A89794A}" type="slidenum">
              <a:rPr lang="ru-RU" smtClean="0">
                <a:solidFill>
                  <a:srgbClr val="4E5B6F"/>
                </a:solidFill>
              </a:rPr>
              <a:pPr/>
              <a:t>‹#›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041" y="3582231"/>
            <a:ext cx="4469818" cy="1905442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183" y="714357"/>
            <a:ext cx="11629654" cy="1331888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041" y="2286529"/>
            <a:ext cx="4469818" cy="125301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1810" y="1829224"/>
            <a:ext cx="5204757" cy="3810882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568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CD4C-375D-4B93-AE54-35FABDA9C713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200A0-FE59-4959-84C1-391C7045A32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761" y="228653"/>
            <a:ext cx="11593083" cy="6036437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183" y="5355203"/>
            <a:ext cx="11629654" cy="1331888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029" y="338745"/>
            <a:ext cx="5082865" cy="2430497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0267" y="2786178"/>
            <a:ext cx="5090627" cy="242202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9DF2-1896-415D-B329-ED54AE031D2A}" type="datetimeFigureOut">
              <a:rPr lang="ru-RU" smtClean="0">
                <a:solidFill>
                  <a:srgbClr val="4E5B6F"/>
                </a:solidFill>
              </a:rPr>
              <a:pPr/>
              <a:t>09.04.2020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922D5-8C9D-48A0-95FC-4E289A89794A}" type="slidenum">
              <a:rPr lang="ru-RU" smtClean="0">
                <a:solidFill>
                  <a:srgbClr val="4E5B6F"/>
                </a:solidFill>
              </a:rPr>
              <a:pPr/>
              <a:t>‹#›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456" y="1371917"/>
            <a:ext cx="4754261" cy="2926758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6807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9DF2-1896-415D-B329-ED54AE031D2A}" type="datetimeFigureOut">
              <a:rPr lang="ru-RU" smtClean="0">
                <a:solidFill>
                  <a:srgbClr val="4E5B6F"/>
                </a:solidFill>
              </a:rPr>
              <a:pPr/>
              <a:t>09.04.2020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922D5-8C9D-48A0-95FC-4E289A89794A}" type="slidenum">
              <a:rPr lang="ru-RU" smtClean="0">
                <a:solidFill>
                  <a:srgbClr val="4E5B6F"/>
                </a:solidFill>
              </a:rPr>
              <a:pPr/>
              <a:t>‹#›</a:t>
            </a:fld>
            <a:endParaRPr lang="ru-RU"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20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761" y="228653"/>
            <a:ext cx="11593083" cy="142679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9DF2-1896-415D-B329-ED54AE031D2A}" type="datetimeFigureOut">
              <a:rPr lang="ru-RU" smtClean="0">
                <a:solidFill>
                  <a:srgbClr val="4E5B6F"/>
                </a:solidFill>
              </a:rPr>
              <a:pPr/>
              <a:t>09.04.2020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922D5-8C9D-48A0-95FC-4E289A89794A}" type="slidenum">
              <a:rPr lang="ru-RU" smtClean="0">
                <a:solidFill>
                  <a:srgbClr val="4E5B6F"/>
                </a:solidFill>
              </a:rPr>
              <a:pPr/>
              <a:t>‹#›</a:t>
            </a:fld>
            <a:endParaRPr lang="ru-RU">
              <a:solidFill>
                <a:srgbClr val="4E5B6F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183" y="714357"/>
            <a:ext cx="11629654" cy="1331888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1448137"/>
            <a:ext cx="2742843" cy="4488372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1448135"/>
            <a:ext cx="8025355" cy="4488373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930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762" y="228654"/>
            <a:ext cx="11593083" cy="4737689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2204" y="4204567"/>
            <a:ext cx="3834739" cy="714191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08850" tIns="54425" rIns="108850" bIns="5442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1973" y="4076235"/>
            <a:ext cx="7391724" cy="850335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08850" tIns="54425" rIns="108850" bIns="5442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148" y="4088510"/>
            <a:ext cx="7289691" cy="774451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108850" tIns="54425" rIns="108850" bIns="5442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8347" y="4075119"/>
            <a:ext cx="4410093" cy="651700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108850" tIns="54425" rIns="108850" bIns="5442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183" y="4059495"/>
            <a:ext cx="11629654" cy="1330182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108850" tIns="54425" rIns="108850" bIns="5442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925" y="2464130"/>
            <a:ext cx="10361851" cy="1524353"/>
          </a:xfrm>
        </p:spPr>
        <p:txBody>
          <a:bodyPr anchor="t">
            <a:normAutofit/>
          </a:bodyPr>
          <a:lstStyle>
            <a:lvl1pPr algn="ctr">
              <a:defRPr sz="5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2918" y="1437782"/>
            <a:ext cx="8555865" cy="940019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>
                <a:solidFill>
                  <a:srgbClr val="FFFFFF"/>
                </a:solidFill>
              </a:defRPr>
            </a:lvl1pPr>
            <a:lvl2pPr marL="5442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5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75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70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12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550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97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400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CD4C-375D-4B93-AE54-35FABDA9C713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200A0-FE59-4959-84C1-391C7045A3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CD4C-375D-4B93-AE54-35FABDA9C713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200A0-FE59-4959-84C1-391C7045A32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091" y="2679812"/>
            <a:ext cx="5095593" cy="344808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2732" y="2679812"/>
            <a:ext cx="5095593" cy="344808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092" y="2678734"/>
            <a:ext cx="5095593" cy="639910"/>
          </a:xfrm>
        </p:spPr>
        <p:txBody>
          <a:bodyPr anchor="ctr"/>
          <a:lstStyle>
            <a:lvl1pPr marL="0" indent="0" algn="ctr">
              <a:buNone/>
              <a:defRPr sz="2900" b="0">
                <a:solidFill>
                  <a:schemeClr val="tx2"/>
                </a:solidFill>
                <a:latin typeface="+mj-lt"/>
              </a:defRPr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2992" y="3429794"/>
            <a:ext cx="5092744" cy="26977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795" y="2678733"/>
            <a:ext cx="5095593" cy="639910"/>
          </a:xfrm>
        </p:spPr>
        <p:txBody>
          <a:bodyPr anchor="ctr"/>
          <a:lstStyle>
            <a:lvl1pPr marL="0" indent="0" algn="ctr">
              <a:buNone/>
              <a:defRPr sz="2900" b="0" i="0">
                <a:solidFill>
                  <a:schemeClr val="tx2"/>
                </a:solidFill>
                <a:latin typeface="+mj-lt"/>
              </a:defRPr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2" y="3429794"/>
            <a:ext cx="5095593" cy="26977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CD4C-375D-4B93-AE54-35FABDA9C713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200A0-FE59-4959-84C1-391C7045A3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CD4C-375D-4B93-AE54-35FABDA9C713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200A0-FE59-4959-84C1-391C7045A3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762" y="228653"/>
            <a:ext cx="11593083" cy="142679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183" y="714356"/>
            <a:ext cx="11629654" cy="1330182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CD4C-375D-4B93-AE54-35FABDA9C713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200A0-FE59-4959-84C1-391C7045A3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762" y="228653"/>
            <a:ext cx="11593083" cy="142679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CD4C-375D-4B93-AE54-35FABDA9C713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200A0-FE59-4959-84C1-391C7045A32B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041" y="3582231"/>
            <a:ext cx="4469818" cy="1905442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714"/>
              </a:spcAft>
              <a:buNone/>
              <a:defRPr sz="2100">
                <a:solidFill>
                  <a:schemeClr val="tx2"/>
                </a:solidFill>
              </a:defRPr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183" y="714357"/>
            <a:ext cx="11629654" cy="1331888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041" y="2286529"/>
            <a:ext cx="4469818" cy="1253018"/>
          </a:xfrm>
        </p:spPr>
        <p:txBody>
          <a:bodyPr anchor="b">
            <a:noAutofit/>
          </a:bodyPr>
          <a:lstStyle>
            <a:lvl1pPr algn="l">
              <a:defRPr sz="38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1811" y="1829224"/>
            <a:ext cx="5204757" cy="3810882"/>
          </a:xfrm>
        </p:spPr>
        <p:txBody>
          <a:bodyPr anchor="ctr"/>
          <a:lstStyle>
            <a:lvl1pPr>
              <a:buClr>
                <a:schemeClr val="bg1"/>
              </a:buClr>
              <a:defRPr sz="26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4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21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9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900">
                <a:solidFill>
                  <a:schemeClr val="tx2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762" y="228653"/>
            <a:ext cx="11593083" cy="6036437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183" y="5355203"/>
            <a:ext cx="11629654" cy="1331888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030" y="338745"/>
            <a:ext cx="5082865" cy="2430497"/>
          </a:xfrm>
        </p:spPr>
        <p:txBody>
          <a:bodyPr anchor="b">
            <a:normAutofit/>
          </a:bodyPr>
          <a:lstStyle>
            <a:lvl1pPr algn="l">
              <a:defRPr sz="33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0268" y="2786178"/>
            <a:ext cx="5090627" cy="2422028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rgbClr val="FFFFFF"/>
                </a:solidFill>
              </a:defRPr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CD4C-375D-4B93-AE54-35FABDA9C713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200A0-FE59-4959-84C1-391C7045A32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457" y="1371917"/>
            <a:ext cx="4754261" cy="2926758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800">
                <a:solidFill>
                  <a:schemeClr val="bg1"/>
                </a:solidFill>
              </a:defRPr>
            </a:lvl1pPr>
            <a:lvl2pPr marL="544251" indent="0">
              <a:buNone/>
              <a:defRPr sz="3300"/>
            </a:lvl2pPr>
            <a:lvl3pPr marL="1088502" indent="0">
              <a:buNone/>
              <a:defRPr sz="2900"/>
            </a:lvl3pPr>
            <a:lvl4pPr marL="1632753" indent="0">
              <a:buNone/>
              <a:defRPr sz="2400"/>
            </a:lvl4pPr>
            <a:lvl5pPr marL="2177004" indent="0">
              <a:buNone/>
              <a:defRPr sz="2400"/>
            </a:lvl5pPr>
            <a:lvl6pPr marL="2721254" indent="0">
              <a:buNone/>
              <a:defRPr sz="2400"/>
            </a:lvl6pPr>
            <a:lvl7pPr marL="3265505" indent="0">
              <a:buNone/>
              <a:defRPr sz="2400"/>
            </a:lvl7pPr>
            <a:lvl8pPr marL="3809756" indent="0">
              <a:buNone/>
              <a:defRPr sz="2400"/>
            </a:lvl8pPr>
            <a:lvl9pPr marL="4354007" indent="0">
              <a:buNone/>
              <a:defRPr sz="24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762" y="228653"/>
            <a:ext cx="11593083" cy="2469452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183" y="1679818"/>
            <a:ext cx="11629654" cy="1330182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38406"/>
            <a:ext cx="10971372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002" y="6251613"/>
            <a:ext cx="5048263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6BCCD4C-375D-4B93-AE54-35FABDA9C713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51" y="6251613"/>
            <a:ext cx="5048264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0758" y="6251612"/>
            <a:ext cx="154890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524200A0-FE59-4959-84C1-391C7045A32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605" y="2676088"/>
            <a:ext cx="9876492" cy="3451495"/>
          </a:xfrm>
          <a:prstGeom prst="rect">
            <a:avLst/>
          </a:prstGeom>
        </p:spPr>
        <p:txBody>
          <a:bodyPr vert="horz" lIns="108850" tIns="54425" rIns="108850" bIns="5442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1088502" rtl="0" eaLnBrk="1" latinLnBrk="0" hangingPunct="1">
        <a:spcBef>
          <a:spcPct val="0"/>
        </a:spcBef>
        <a:buNone/>
        <a:defRPr sz="52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26551" indent="-326551" algn="l" defTabSz="1088502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900" kern="1200">
          <a:solidFill>
            <a:schemeClr val="tx2"/>
          </a:solidFill>
          <a:latin typeface="+mn-lt"/>
          <a:ea typeface="+mn-ea"/>
          <a:cs typeface="+mn-cs"/>
        </a:defRPr>
      </a:lvl1pPr>
      <a:lvl2pPr marL="685983" indent="-326551" algn="l" defTabSz="1088502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1018581" indent="-272125" algn="l" defTabSz="1088502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360627" indent="-272125" algn="l" defTabSz="1088502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4pPr>
      <a:lvl5pPr marL="1741603" indent="-272125" algn="l" defTabSz="1088502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5pPr>
      <a:lvl6pPr marL="2122578" indent="-272125" algn="l" defTabSz="1088502" rtl="0" eaLnBrk="1" latinLnBrk="0" hangingPunct="1">
        <a:spcBef>
          <a:spcPts val="457"/>
        </a:spcBef>
        <a:buClr>
          <a:schemeClr val="accent1"/>
        </a:buClr>
        <a:buFont typeface="Symbol" pitchFamily="18" charset="2"/>
        <a:buChar char="*"/>
        <a:defRPr sz="1700" kern="1200">
          <a:solidFill>
            <a:schemeClr val="tx2"/>
          </a:solidFill>
          <a:latin typeface="+mn-lt"/>
          <a:ea typeface="+mn-ea"/>
          <a:cs typeface="+mn-cs"/>
        </a:defRPr>
      </a:lvl6pPr>
      <a:lvl7pPr marL="2503554" indent="-272125" algn="l" defTabSz="1088502" rtl="0" eaLnBrk="1" latinLnBrk="0" hangingPunct="1">
        <a:spcBef>
          <a:spcPts val="457"/>
        </a:spcBef>
        <a:buClr>
          <a:schemeClr val="accent1"/>
        </a:buClr>
        <a:buFont typeface="Symbol" pitchFamily="18" charset="2"/>
        <a:buChar char="*"/>
        <a:defRPr sz="1700" kern="1200">
          <a:solidFill>
            <a:schemeClr val="tx2"/>
          </a:solidFill>
          <a:latin typeface="+mn-lt"/>
          <a:ea typeface="+mn-ea"/>
          <a:cs typeface="+mn-cs"/>
        </a:defRPr>
      </a:lvl7pPr>
      <a:lvl8pPr marL="2884530" indent="-272125" algn="l" defTabSz="1088502" rtl="0" eaLnBrk="1" latinLnBrk="0" hangingPunct="1">
        <a:spcBef>
          <a:spcPts val="457"/>
        </a:spcBef>
        <a:buClr>
          <a:schemeClr val="accent1"/>
        </a:buClr>
        <a:buFont typeface="Symbol" pitchFamily="18" charset="2"/>
        <a:buChar char="*"/>
        <a:defRPr sz="1700" kern="1200">
          <a:solidFill>
            <a:schemeClr val="tx2"/>
          </a:solidFill>
          <a:latin typeface="+mn-lt"/>
          <a:ea typeface="+mn-ea"/>
          <a:cs typeface="+mn-cs"/>
        </a:defRPr>
      </a:lvl8pPr>
      <a:lvl9pPr marL="3265505" indent="-272125" algn="l" defTabSz="1088502" rtl="0" eaLnBrk="1" latinLnBrk="0" hangingPunct="1">
        <a:spcBef>
          <a:spcPts val="457"/>
        </a:spcBef>
        <a:buClr>
          <a:schemeClr val="accent1"/>
        </a:buClr>
        <a:buFont typeface="Symbol" pitchFamily="18" charset="2"/>
        <a:buChar char="*"/>
        <a:defRPr sz="17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761" y="228653"/>
            <a:ext cx="11593083" cy="2469452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183" y="1679818"/>
            <a:ext cx="11629654" cy="1330182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38406"/>
            <a:ext cx="10971372" cy="1253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001" y="6251613"/>
            <a:ext cx="504826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defTabSz="914400"/>
            <a:fld id="{7C529DF2-1896-415D-B329-ED54AE031D2A}" type="datetimeFigureOut">
              <a:rPr lang="ru-RU" smtClean="0">
                <a:solidFill>
                  <a:srgbClr val="4E5B6F"/>
                </a:solidFill>
              </a:rPr>
              <a:pPr defTabSz="914400"/>
              <a:t>09.04.2020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51" y="6251613"/>
            <a:ext cx="5048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914400"/>
            <a:endParaRPr lang="ru-RU">
              <a:solidFill>
                <a:srgbClr val="4E5B6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0758" y="6251612"/>
            <a:ext cx="1548900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defTabSz="914400"/>
            <a:fld id="{B9E922D5-8C9D-48A0-95FC-4E289A89794A}" type="slidenum">
              <a:rPr lang="ru-RU" smtClean="0">
                <a:solidFill>
                  <a:srgbClr val="4E5B6F"/>
                </a:solidFill>
              </a:rPr>
              <a:pPr defTabSz="914400"/>
              <a:t>‹#›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605" y="2676087"/>
            <a:ext cx="9876492" cy="3451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990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3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lass-fizika.ru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class-fizika.ru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lass-fizika.ru/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N:\инет\РАБОТА\ОНЛАЙН-УРОК\РИСУНКИ\344453-PADD3Z-85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8" b="10886"/>
          <a:stretch/>
        </p:blipFill>
        <p:spPr bwMode="auto">
          <a:xfrm>
            <a:off x="2" y="0"/>
            <a:ext cx="12201539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D63DCCC5-C5C7-4939-A893-4A4DB73304DC}"/>
              </a:ext>
            </a:extLst>
          </p:cNvPr>
          <p:cNvSpPr/>
          <p:nvPr/>
        </p:nvSpPr>
        <p:spPr>
          <a:xfrm rot="10800000">
            <a:off x="9539" y="1588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alpha val="61000"/>
                </a:schemeClr>
              </a:gs>
              <a:gs pos="32000">
                <a:schemeClr val="bg2">
                  <a:lumMod val="75000"/>
                  <a:alpha val="51000"/>
                </a:schemeClr>
              </a:gs>
              <a:gs pos="100000">
                <a:srgbClr val="2D2B8D">
                  <a:alpha val="70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727054" y="2569351"/>
            <a:ext cx="4464496" cy="1829223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400" b="1" dirty="0" smtClean="0">
                <a:solidFill>
                  <a:schemeClr val="bg1"/>
                </a:solidFill>
              </a:rPr>
              <a:t>ФИЗИКА НА КАЖДЫЙ ДЕНЬ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392620" y="6094090"/>
            <a:ext cx="3797795" cy="467820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>
              <a:lnSpc>
                <a:spcPct val="95000"/>
              </a:lnSpc>
            </a:pPr>
            <a:r>
              <a:rPr lang="ru-RU" sz="16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Емельяненко Наталья Владимировна</a:t>
            </a:r>
            <a:br>
              <a:rPr lang="ru-RU" sz="16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Редактор по физике</a:t>
            </a:r>
            <a:endParaRPr lang="ru-RU" sz="16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39" y="6478857"/>
            <a:ext cx="699787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Все права защищены. Никакая часть презентации не может быть воспроизведена в какой бы то ни было форме и какими бы то ни было средствами, включая размещение в сети Интернет и в корпоративных сетях, а также запись в память ЭВМ, для частного или публичного использования, без письменного разрешения владельца авторских прав. © АО «Издательство «Просвещение», 2019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C5B8FA12-8F11-450D-B1D4-14C77A453207}"/>
              </a:ext>
            </a:extLst>
          </p:cNvPr>
          <p:cNvGrpSpPr/>
          <p:nvPr/>
        </p:nvGrpSpPr>
        <p:grpSpPr>
          <a:xfrm>
            <a:off x="9868665" y="285217"/>
            <a:ext cx="2131199" cy="736914"/>
            <a:chOff x="10099577" y="300997"/>
            <a:chExt cx="1512553" cy="523002"/>
          </a:xfrm>
          <a:solidFill>
            <a:sysClr val="window" lastClr="FFFFFF"/>
          </a:solidFill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" name="Freeform 9"/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" name="Freeform 10"/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5" name="Freeform 12"/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2" name="Freeform 19"/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764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9972" y="351065"/>
            <a:ext cx="10971372" cy="1253018"/>
          </a:xfrm>
        </p:spPr>
        <p:txBody>
          <a:bodyPr/>
          <a:lstStyle/>
          <a:p>
            <a:r>
              <a:rPr lang="ru-RU" dirty="0" smtClean="0"/>
              <a:t>Батарейки и аккумуляторы</a:t>
            </a:r>
            <a:endParaRPr lang="ru-RU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19" y="5229994"/>
            <a:ext cx="4695319" cy="1094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2"/>
          <p:cNvSpPr txBox="1">
            <a:spLocks/>
          </p:cNvSpPr>
          <p:nvPr/>
        </p:nvSpPr>
        <p:spPr>
          <a:xfrm>
            <a:off x="550590" y="1701602"/>
            <a:ext cx="2520280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Задание 2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08" r="51173" b="43599"/>
          <a:stretch/>
        </p:blipFill>
        <p:spPr>
          <a:xfrm>
            <a:off x="10576757" y="2421682"/>
            <a:ext cx="1447381" cy="177559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92" y="2695774"/>
            <a:ext cx="955675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92" y="3678436"/>
            <a:ext cx="958215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54646" y="3294725"/>
            <a:ext cx="77417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Напряжение на аккумуляторе соответствует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1,2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33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9972" y="351065"/>
            <a:ext cx="10971372" cy="1253018"/>
          </a:xfrm>
        </p:spPr>
        <p:txBody>
          <a:bodyPr/>
          <a:lstStyle/>
          <a:p>
            <a:r>
              <a:rPr lang="ru-RU" dirty="0" smtClean="0"/>
              <a:t>Батарейки и аккумуляторы</a:t>
            </a:r>
            <a:endParaRPr lang="ru-RU" dirty="0"/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550590" y="1701602"/>
            <a:ext cx="2520280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Задание 2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08" r="51173" b="43599"/>
          <a:stretch/>
        </p:blipFill>
        <p:spPr>
          <a:xfrm>
            <a:off x="10576757" y="2421682"/>
            <a:ext cx="1447381" cy="1775593"/>
          </a:xfrm>
          <a:prstGeom prst="rect">
            <a:avLst/>
          </a:prstGeom>
        </p:spPr>
      </p:pic>
      <p:sp>
        <p:nvSpPr>
          <p:cNvPr id="28" name="Заголовок 2"/>
          <p:cNvSpPr txBox="1">
            <a:spLocks/>
          </p:cNvSpPr>
          <p:nvPr/>
        </p:nvSpPr>
        <p:spPr>
          <a:xfrm>
            <a:off x="3214886" y="1701602"/>
            <a:ext cx="2520280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b="1" dirty="0" smtClean="0">
                <a:solidFill>
                  <a:srgbClr val="FF0000"/>
                </a:solidFill>
              </a:rPr>
              <a:t>РЕШЕНИЕ</a:t>
            </a:r>
            <a:endParaRPr lang="ru-RU" sz="4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376803" y="5375171"/>
                <a:ext cx="905889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/>
                        </a:rPr>
                        <m:t>𝑃</m:t>
                      </m:r>
                      <m:r>
                        <a:rPr lang="en-US" sz="2200" b="0" i="1" smtClean="0">
                          <a:latin typeface="Cambria Math"/>
                        </a:rPr>
                        <m:t>=1500 мА∙</m:t>
                      </m:r>
                      <m:r>
                        <a:rPr lang="ru-RU" sz="2200" b="0" i="1" smtClean="0">
                          <a:latin typeface="Cambria Math"/>
                        </a:rPr>
                        <m:t>ч∙1,2 В=1,5 А∙1</m:t>
                      </m:r>
                      <m:r>
                        <a:rPr lang="ru-RU" sz="2200" i="1">
                          <a:latin typeface="Cambria Math"/>
                          <a:ea typeface="Cambria Math"/>
                        </a:rPr>
                        <m:t> ч∙1</m:t>
                      </m:r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,2 В=1,8 Вт∙ч=0,0018 кВт∙ч</m:t>
                      </m:r>
                    </m:oMath>
                  </m:oMathPara>
                </a14:m>
                <a:endParaRPr lang="ru-RU" sz="22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6803" y="5375171"/>
                <a:ext cx="9058890" cy="43088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0" y="6166099"/>
                <a:ext cx="12190413" cy="430887"/>
              </a:xfrm>
              <a:prstGeom prst="rect">
                <a:avLst/>
              </a:prstGeom>
              <a:solidFill>
                <a:srgbClr val="FFCCCC"/>
              </a:solidFill>
            </p:spPr>
            <p:txBody>
              <a:bodyPr wrap="square">
                <a:spAutoFit/>
              </a:bodyPr>
              <a:lstStyle/>
              <a:p>
                <a:pPr lvl="0" algn="r"/>
                <a:r>
                  <a:rPr lang="ru-RU" sz="2200" dirty="0" smtClean="0">
                    <a:solidFill>
                      <a:prstClr val="black"/>
                    </a:solidFill>
                    <a:ea typeface="Cambria Math"/>
                  </a:rPr>
                  <a:t>О</a:t>
                </a:r>
                <a14:m>
                  <m:oMath xmlns:m="http://schemas.openxmlformats.org/officeDocument/2006/math">
                    <m:r>
                      <a:rPr lang="ru-RU" sz="2200" b="0" i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твет: </m:t>
                    </m:r>
                    <m:r>
                      <a:rPr lang="ru-RU" sz="2200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0,0018 кВт∙ч</m:t>
                    </m:r>
                  </m:oMath>
                </a14:m>
                <a:endParaRPr lang="ru-RU" sz="2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166099"/>
                <a:ext cx="12190413" cy="430887"/>
              </a:xfrm>
              <a:prstGeom prst="rect">
                <a:avLst/>
              </a:prstGeom>
              <a:blipFill rotWithShape="1">
                <a:blip r:embed="rId4"/>
                <a:stretch>
                  <a:fillRect t="-7042" b="-267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92" y="2695774"/>
            <a:ext cx="955675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92" y="3678436"/>
            <a:ext cx="958215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1054646" y="3294725"/>
            <a:ext cx="77417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Напряжение на аккумуляторе соответствует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1,2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59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Батарейки и аккумуляторы</a:t>
            </a:r>
            <a:endParaRPr lang="ru-RU" dirty="0"/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550590" y="1701602"/>
            <a:ext cx="2520280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Задание 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3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01" y="2565698"/>
            <a:ext cx="8387085" cy="2575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5147090"/>
            <a:ext cx="8280920" cy="171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5" b="50000"/>
          <a:stretch/>
        </p:blipFill>
        <p:spPr>
          <a:xfrm>
            <a:off x="10487694" y="2709713"/>
            <a:ext cx="1253650" cy="13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891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Батарейки и аккумуляторы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5" b="50000"/>
          <a:stretch/>
        </p:blipFill>
        <p:spPr>
          <a:xfrm>
            <a:off x="10487694" y="2709713"/>
            <a:ext cx="1253650" cy="1308879"/>
          </a:xfrm>
          <a:prstGeom prst="rect">
            <a:avLst/>
          </a:prstGeom>
        </p:spPr>
      </p:pic>
      <p:sp>
        <p:nvSpPr>
          <p:cNvPr id="12" name="Заголовок 2"/>
          <p:cNvSpPr txBox="1">
            <a:spLocks/>
          </p:cNvSpPr>
          <p:nvPr/>
        </p:nvSpPr>
        <p:spPr>
          <a:xfrm>
            <a:off x="550590" y="1557586"/>
            <a:ext cx="2520280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Задание 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3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54" y="2565698"/>
            <a:ext cx="5127298" cy="1574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7391350" y="2757608"/>
            <a:ext cx="2520280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b="1" dirty="0" smtClean="0">
                <a:solidFill>
                  <a:srgbClr val="FF0000"/>
                </a:solidFill>
              </a:rPr>
              <a:t>РЕШЕНИЕ</a:t>
            </a:r>
            <a:endParaRPr lang="ru-RU" sz="4000" b="1" dirty="0">
              <a:solidFill>
                <a:srgbClr val="FF0000"/>
              </a:solidFill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6045984" y="4076776"/>
                <a:ext cx="5842432" cy="7641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200" b="0" i="1" smtClean="0">
                          <a:latin typeface="Cambria Math"/>
                        </a:rPr>
                        <m:t>1,5 А</m:t>
                      </m:r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ru-RU" sz="2200" b="0" i="1" smtClean="0">
                          <a:latin typeface="Cambria Math"/>
                        </a:rPr>
                        <m:t>ч</m:t>
                      </m:r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ru-RU" sz="22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ru-RU" sz="2200" b="0" i="1" smtClean="0">
                              <a:latin typeface="Cambria Math"/>
                              <a:ea typeface="Cambria Math"/>
                            </a:rPr>
                            <m:t>1,2</m:t>
                          </m:r>
                          <m:r>
                            <a:rPr lang="ru-RU" sz="2200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ru-RU" sz="2200" b="0" i="1" smtClean="0">
                              <a:latin typeface="Cambria Math"/>
                              <a:ea typeface="Cambria Math"/>
                            </a:rPr>
                            <m:t>В</m:t>
                          </m:r>
                        </m:num>
                        <m:den>
                          <m:r>
                            <a:rPr lang="ru-RU" sz="2200" b="0" i="1" smtClean="0">
                              <a:latin typeface="Cambria Math"/>
                              <a:ea typeface="Cambria Math"/>
                            </a:rPr>
                            <m:t>0,8</m:t>
                          </m:r>
                        </m:den>
                      </m:f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2,2</m:t>
                      </m:r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5 Вт∙ч=0,0</m:t>
                      </m:r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0225</m:t>
                      </m:r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 кВт∙ч</m:t>
                      </m:r>
                    </m:oMath>
                  </m:oMathPara>
                </a14:m>
                <a:endParaRPr lang="ru-RU" sz="2200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5984" y="4076776"/>
                <a:ext cx="5842432" cy="76418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34566" y="4228036"/>
            <a:ext cx="5878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Энергия для зарядки аккумулятора равна: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528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Батарейки и аккумуляторы</a:t>
            </a:r>
            <a:endParaRPr lang="ru-RU" dirty="0"/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550590" y="1557586"/>
            <a:ext cx="2520280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Задание 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3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54" y="2565698"/>
            <a:ext cx="5127298" cy="1574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34566" y="4228036"/>
            <a:ext cx="5878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Энергия для зарядки аккумулятора равна: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334566" y="5016570"/>
            <a:ext cx="4790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Стоимость электроэнергии равна: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/>
              <p:cNvSpPr txBox="1"/>
              <p:nvPr/>
            </p:nvSpPr>
            <p:spPr>
              <a:xfrm>
                <a:off x="6189900" y="5016570"/>
                <a:ext cx="37962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0,00225</m:t>
                      </m:r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 ∙4,65</m:t>
                      </m:r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0,0</m:t>
                      </m:r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105</m:t>
                      </m:r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 р.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9900" y="5016570"/>
                <a:ext cx="3796232" cy="461665"/>
              </a:xfrm>
              <a:prstGeom prst="rect">
                <a:avLst/>
              </a:prstGeom>
              <a:blipFill rotWithShape="1">
                <a:blip r:embed="rId3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Заголовок 2"/>
          <p:cNvSpPr txBox="1">
            <a:spLocks/>
          </p:cNvSpPr>
          <p:nvPr/>
        </p:nvSpPr>
        <p:spPr>
          <a:xfrm>
            <a:off x="7391350" y="2757608"/>
            <a:ext cx="2520280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b="1" dirty="0" smtClean="0">
                <a:solidFill>
                  <a:srgbClr val="FF0000"/>
                </a:solidFill>
              </a:rPr>
              <a:t>РЕШЕНИЕ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5" b="50000"/>
          <a:stretch/>
        </p:blipFill>
        <p:spPr>
          <a:xfrm>
            <a:off x="10487694" y="2709713"/>
            <a:ext cx="1253650" cy="130887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/>
              <p:cNvSpPr txBox="1"/>
              <p:nvPr/>
            </p:nvSpPr>
            <p:spPr>
              <a:xfrm>
                <a:off x="6045984" y="4076776"/>
                <a:ext cx="5842432" cy="7641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200" b="0" i="1" smtClean="0">
                          <a:latin typeface="Cambria Math"/>
                        </a:rPr>
                        <m:t>1,5 А</m:t>
                      </m:r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ru-RU" sz="2200" b="0" i="1" smtClean="0">
                          <a:latin typeface="Cambria Math"/>
                        </a:rPr>
                        <m:t>ч</m:t>
                      </m:r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ru-RU" sz="22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ru-RU" sz="2200" b="0" i="1" smtClean="0">
                              <a:latin typeface="Cambria Math"/>
                              <a:ea typeface="Cambria Math"/>
                            </a:rPr>
                            <m:t>1,2</m:t>
                          </m:r>
                          <m:r>
                            <a:rPr lang="ru-RU" sz="2200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ru-RU" sz="2200" b="0" i="1" smtClean="0">
                              <a:latin typeface="Cambria Math"/>
                              <a:ea typeface="Cambria Math"/>
                            </a:rPr>
                            <m:t>В</m:t>
                          </m:r>
                        </m:num>
                        <m:den>
                          <m:r>
                            <a:rPr lang="ru-RU" sz="2200" b="0" i="1" smtClean="0">
                              <a:latin typeface="Cambria Math"/>
                              <a:ea typeface="Cambria Math"/>
                            </a:rPr>
                            <m:t>0,8</m:t>
                          </m:r>
                        </m:den>
                      </m:f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2,2</m:t>
                      </m:r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5 Вт∙ч=0,0</m:t>
                      </m:r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0225</m:t>
                      </m:r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 кВт∙ч</m:t>
                      </m:r>
                    </m:oMath>
                  </m:oMathPara>
                </a14:m>
                <a:endParaRPr lang="ru-RU" sz="2200" dirty="0"/>
              </a:p>
            </p:txBody>
          </p:sp>
        </mc:Choice>
        <mc:Fallback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5984" y="4076776"/>
                <a:ext cx="5842432" cy="76418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939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Батарейки и аккумуляторы</a:t>
            </a:r>
            <a:endParaRPr lang="ru-RU" dirty="0"/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550590" y="1557586"/>
            <a:ext cx="2520280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Задание 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3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54" y="2565698"/>
            <a:ext cx="5127298" cy="1574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34566" y="4228036"/>
            <a:ext cx="5878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Энергия для зарядки аккумулятора равна: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334566" y="5016570"/>
            <a:ext cx="4790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Стоимость электроэнергии равна: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/>
              <p:cNvSpPr txBox="1"/>
              <p:nvPr/>
            </p:nvSpPr>
            <p:spPr>
              <a:xfrm>
                <a:off x="4245683" y="5520626"/>
                <a:ext cx="379943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50÷0,0105</m:t>
                      </m:r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4790</m:t>
                      </m:r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 (раз).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5683" y="5520626"/>
                <a:ext cx="3799438" cy="461665"/>
              </a:xfrm>
              <a:prstGeom prst="rect">
                <a:avLst/>
              </a:prstGeom>
              <a:blipFill rotWithShape="1">
                <a:blip r:embed="rId3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0" y="6022082"/>
            <a:ext cx="12190413" cy="830997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    Таким образом, стоимость новой батарейки больше </a:t>
            </a:r>
            <a:r>
              <a:rPr lang="ru-RU" dirty="0" smtClean="0"/>
              <a:t>в 4790 </a:t>
            </a:r>
            <a:r>
              <a:rPr lang="ru-RU" dirty="0" smtClean="0"/>
              <a:t>раз превосходит                                    стоимость зарядки аккумулятора.</a:t>
            </a:r>
            <a:endParaRPr lang="ru-RU" dirty="0"/>
          </a:p>
        </p:txBody>
      </p:sp>
      <p:sp>
        <p:nvSpPr>
          <p:cNvPr id="31" name="Заголовок 2"/>
          <p:cNvSpPr txBox="1">
            <a:spLocks/>
          </p:cNvSpPr>
          <p:nvPr/>
        </p:nvSpPr>
        <p:spPr>
          <a:xfrm>
            <a:off x="7391350" y="2757608"/>
            <a:ext cx="2520280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b="1" dirty="0" smtClean="0">
                <a:solidFill>
                  <a:srgbClr val="FF0000"/>
                </a:solidFill>
              </a:rPr>
              <a:t>РЕШЕНИЕ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5" b="50000"/>
          <a:stretch/>
        </p:blipFill>
        <p:spPr>
          <a:xfrm>
            <a:off x="10487694" y="2709713"/>
            <a:ext cx="1253650" cy="130887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/>
              <p:cNvSpPr txBox="1"/>
              <p:nvPr/>
            </p:nvSpPr>
            <p:spPr>
              <a:xfrm>
                <a:off x="6189900" y="5016570"/>
                <a:ext cx="37962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0,00225</m:t>
                      </m:r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 ∙4,65</m:t>
                      </m:r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0,0</m:t>
                      </m:r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105</m:t>
                      </m:r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 р.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9900" y="5016570"/>
                <a:ext cx="3796232" cy="461665"/>
              </a:xfrm>
              <a:prstGeom prst="rect">
                <a:avLst/>
              </a:prstGeom>
              <a:blipFill rotWithShape="1">
                <a:blip r:embed="rId5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/>
              <p:cNvSpPr txBox="1"/>
              <p:nvPr/>
            </p:nvSpPr>
            <p:spPr>
              <a:xfrm>
                <a:off x="6045984" y="4076776"/>
                <a:ext cx="5842432" cy="7641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200" b="0" i="1" smtClean="0">
                          <a:latin typeface="Cambria Math"/>
                        </a:rPr>
                        <m:t>1,5 А</m:t>
                      </m:r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ru-RU" sz="2200" b="0" i="1" smtClean="0">
                          <a:latin typeface="Cambria Math"/>
                        </a:rPr>
                        <m:t>ч</m:t>
                      </m:r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ru-RU" sz="22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ru-RU" sz="2200" b="0" i="1" smtClean="0">
                              <a:latin typeface="Cambria Math"/>
                              <a:ea typeface="Cambria Math"/>
                            </a:rPr>
                            <m:t>1,2</m:t>
                          </m:r>
                          <m:r>
                            <a:rPr lang="ru-RU" sz="2200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ru-RU" sz="2200" b="0" i="1" smtClean="0">
                              <a:latin typeface="Cambria Math"/>
                              <a:ea typeface="Cambria Math"/>
                            </a:rPr>
                            <m:t>В</m:t>
                          </m:r>
                        </m:num>
                        <m:den>
                          <m:r>
                            <a:rPr lang="ru-RU" sz="2200" b="0" i="1" smtClean="0">
                              <a:latin typeface="Cambria Math"/>
                              <a:ea typeface="Cambria Math"/>
                            </a:rPr>
                            <m:t>0,8</m:t>
                          </m:r>
                        </m:den>
                      </m:f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2,2</m:t>
                      </m:r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5 Вт∙ч=0,0</m:t>
                      </m:r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0225</m:t>
                      </m:r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 кВт∙ч</m:t>
                      </m:r>
                    </m:oMath>
                  </m:oMathPara>
                </a14:m>
                <a:endParaRPr lang="ru-RU" sz="2200" dirty="0"/>
              </a:p>
            </p:txBody>
          </p:sp>
        </mc:Choice>
        <mc:Fallback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5984" y="4076776"/>
                <a:ext cx="5842432" cy="76418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692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/>
              <a:t>Изготовление «кухонного» гальванического элемента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8" y="5498206"/>
            <a:ext cx="1152128" cy="1114724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9" t="19279" r="33583" b="49400"/>
          <a:stretch/>
        </p:blipFill>
        <p:spPr bwMode="auto">
          <a:xfrm>
            <a:off x="293846" y="2493690"/>
            <a:ext cx="6107665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622598" y="1453216"/>
            <a:ext cx="3240360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Эксперимент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4" t="20000" r="36745" b="35093"/>
          <a:stretch/>
        </p:blipFill>
        <p:spPr bwMode="auto">
          <a:xfrm>
            <a:off x="6527256" y="3533300"/>
            <a:ext cx="5158597" cy="307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454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/>
              <a:t>Изготовление «кухонного» гальванического элемента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8" y="5498206"/>
            <a:ext cx="1152128" cy="1114724"/>
          </a:xfrm>
          <a:prstGeom prst="rect">
            <a:avLst/>
          </a:prstGeom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622598" y="1453216"/>
            <a:ext cx="3240360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Эксперимент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1" t="19623" r="34764" b="73780"/>
          <a:stretch/>
        </p:blipFill>
        <p:spPr bwMode="auto">
          <a:xfrm>
            <a:off x="406576" y="2563534"/>
            <a:ext cx="10218707" cy="83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6" t="27128" r="41665" b="34484"/>
          <a:stretch/>
        </p:blipFill>
        <p:spPr bwMode="auto">
          <a:xfrm>
            <a:off x="6815286" y="3474411"/>
            <a:ext cx="4882718" cy="334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324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/>
              <a:t>Изготовление «кухонного» гальванического элемента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14" y="2349674"/>
            <a:ext cx="1152128" cy="1114724"/>
          </a:xfrm>
          <a:prstGeom prst="rect">
            <a:avLst/>
          </a:prstGeom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622598" y="1453216"/>
            <a:ext cx="3240360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Эксперимент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0" t="19623" r="39705" b="32956"/>
          <a:stretch/>
        </p:blipFill>
        <p:spPr bwMode="auto">
          <a:xfrm>
            <a:off x="298562" y="2448550"/>
            <a:ext cx="6516724" cy="437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0" t="19623" r="37170" b="31896"/>
          <a:stretch/>
        </p:blipFill>
        <p:spPr bwMode="auto">
          <a:xfrm>
            <a:off x="6793099" y="3507724"/>
            <a:ext cx="5141345" cy="332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510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609521" y="338484"/>
            <a:ext cx="10971372" cy="1253308"/>
          </a:xfrm>
        </p:spPr>
        <p:txBody>
          <a:bodyPr/>
          <a:lstStyle/>
          <a:p>
            <a:r>
              <a:rPr lang="ru-RU" dirty="0" smtClean="0"/>
              <a:t>Секреты микроволновки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11132" y="-314693"/>
            <a:ext cx="1112805" cy="24012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/>
            <a:r>
              <a:rPr lang="ru-RU" sz="15000" b="1" spc="50" dirty="0">
                <a:ln w="11430"/>
                <a:solidFill>
                  <a:srgbClr val="EA157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42" y="2997648"/>
            <a:ext cx="8568952" cy="2425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766" y="3581050"/>
            <a:ext cx="3435593" cy="303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4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Батарейки и аккумуляторы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8" y="3645818"/>
            <a:ext cx="2917822" cy="282309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681" y="2522090"/>
            <a:ext cx="7781056" cy="2138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165" y="4653931"/>
            <a:ext cx="7678617" cy="177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0592" y="-314621"/>
            <a:ext cx="833883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50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50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253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2"/>
          <p:cNvSpPr>
            <a:spLocks noGrp="1"/>
          </p:cNvSpPr>
          <p:nvPr>
            <p:ph type="title"/>
          </p:nvPr>
        </p:nvSpPr>
        <p:spPr>
          <a:xfrm>
            <a:off x="401055" y="360340"/>
            <a:ext cx="10971372" cy="1253308"/>
          </a:xfrm>
        </p:spPr>
        <p:txBody>
          <a:bodyPr/>
          <a:lstStyle/>
          <a:p>
            <a:pPr algn="l"/>
            <a:r>
              <a:rPr lang="ru-RU" dirty="0" smtClean="0"/>
              <a:t>Вспомним! </a:t>
            </a:r>
            <a:endParaRPr lang="ru-RU" dirty="0"/>
          </a:p>
        </p:txBody>
      </p:sp>
      <p:sp>
        <p:nvSpPr>
          <p:cNvPr id="32" name="Заголовок 2"/>
          <p:cNvSpPr txBox="1">
            <a:spLocks/>
          </p:cNvSpPr>
          <p:nvPr/>
        </p:nvSpPr>
        <p:spPr>
          <a:xfrm>
            <a:off x="3085539" y="376286"/>
            <a:ext cx="8768454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dirty="0" smtClean="0">
                <a:solidFill>
                  <a:srgbClr val="4E5B6F">
                    <a:lumMod val="75000"/>
                  </a:srgbClr>
                </a:solidFill>
              </a:rPr>
              <a:t>Как устроена микроволновая печь?</a:t>
            </a:r>
            <a:endParaRPr lang="ru-RU" sz="4000" dirty="0">
              <a:solidFill>
                <a:srgbClr val="4E5B6F">
                  <a:lumMod val="75000"/>
                </a:srgbClr>
              </a:solidFill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5" t="46438" r="35000" b="20355"/>
          <a:stretch/>
        </p:blipFill>
        <p:spPr bwMode="auto">
          <a:xfrm>
            <a:off x="4476650" y="2637524"/>
            <a:ext cx="7344816" cy="392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161315" y="2413896"/>
            <a:ext cx="3304532" cy="101589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ru-RU" sz="2000" dirty="0" smtClean="0">
                <a:solidFill>
                  <a:srgbClr val="4E5B6F">
                    <a:lumMod val="75000"/>
                  </a:srgbClr>
                </a:solidFill>
              </a:rPr>
              <a:t>Вентилятор, вращаясь, распределяет микроволны по всей печи.</a:t>
            </a:r>
            <a:endParaRPr lang="ru-RU" sz="2000" dirty="0">
              <a:solidFill>
                <a:srgbClr val="4E5B6F">
                  <a:lumMod val="75000"/>
                </a:srgb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2561" y="3454768"/>
            <a:ext cx="2880321" cy="163159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ru-RU" sz="2000" b="1" dirty="0" smtClean="0">
                <a:solidFill>
                  <a:srgbClr val="4E5B6F">
                    <a:lumMod val="75000"/>
                  </a:srgbClr>
                </a:solidFill>
              </a:rPr>
              <a:t>Микроволновая печь </a:t>
            </a:r>
            <a:r>
              <a:rPr lang="ru-RU" sz="2000" dirty="0" smtClean="0">
                <a:solidFill>
                  <a:srgbClr val="4E5B6F">
                    <a:lumMod val="75000"/>
                  </a:srgbClr>
                </a:solidFill>
              </a:rPr>
              <a:t>— это электроприбор, предназначенный для приготовления пищи с помощью радиоволн. </a:t>
            </a:r>
            <a:endParaRPr lang="ru-RU" sz="2000" dirty="0">
              <a:solidFill>
                <a:srgbClr val="4E5B6F">
                  <a:lumMod val="75000"/>
                </a:srgb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02922" y="3454768"/>
            <a:ext cx="3494105" cy="163159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ru-RU" sz="2000" dirty="0" smtClean="0">
                <a:solidFill>
                  <a:srgbClr val="4E5B6F">
                    <a:lumMod val="75000"/>
                  </a:srgbClr>
                </a:solidFill>
              </a:rPr>
              <a:t>Особая металлическая сетка на дверце печи задерживает микроволны, но позволяет наблюдать за приготовлением пищи.</a:t>
            </a:r>
            <a:endParaRPr lang="ru-RU" sz="2000" dirty="0">
              <a:solidFill>
                <a:srgbClr val="4E5B6F">
                  <a:lumMod val="75000"/>
                </a:srgb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46425" y="5150834"/>
            <a:ext cx="3933444" cy="101589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ru-RU" sz="2000" dirty="0" smtClean="0">
                <a:solidFill>
                  <a:srgbClr val="4E5B6F">
                    <a:lumMod val="75000"/>
                  </a:srgbClr>
                </a:solidFill>
              </a:rPr>
              <a:t>Подставка в центре печи вращается, обеспечивая равномерное прогревание пищи.</a:t>
            </a:r>
            <a:endParaRPr lang="ru-RU" sz="2000" dirty="0">
              <a:solidFill>
                <a:srgbClr val="4E5B6F">
                  <a:lumMod val="75000"/>
                </a:srgb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76650" y="6221332"/>
            <a:ext cx="4248472" cy="400203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ru-RU" sz="2000" dirty="0">
                <a:solidFill>
                  <a:srgbClr val="4E5B6F">
                    <a:lumMod val="75000"/>
                  </a:srgbClr>
                </a:solidFill>
              </a:rPr>
              <a:t>Магнетрон — </a:t>
            </a:r>
            <a:r>
              <a:rPr lang="ru-RU" sz="2000" dirty="0" smtClean="0">
                <a:solidFill>
                  <a:srgbClr val="4E5B6F">
                    <a:lumMod val="75000"/>
                  </a:srgbClr>
                </a:solidFill>
              </a:rPr>
              <a:t>источник микроволн.</a:t>
            </a:r>
            <a:endParaRPr lang="ru-RU" sz="2000" dirty="0">
              <a:solidFill>
                <a:srgbClr val="4E5B6F">
                  <a:lumMod val="75000"/>
                </a:srgbClr>
              </a:solidFill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6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7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72543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3141695"/>
            <a:ext cx="9449913" cy="97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Заголовок 2"/>
          <p:cNvSpPr>
            <a:spLocks noGrp="1"/>
          </p:cNvSpPr>
          <p:nvPr>
            <p:ph type="title"/>
          </p:nvPr>
        </p:nvSpPr>
        <p:spPr>
          <a:xfrm>
            <a:off x="380418" y="313846"/>
            <a:ext cx="10971372" cy="1253308"/>
          </a:xfrm>
        </p:spPr>
        <p:txBody>
          <a:bodyPr/>
          <a:lstStyle/>
          <a:p>
            <a:pPr algn="l"/>
            <a:r>
              <a:rPr lang="ru-RU" dirty="0" smtClean="0"/>
              <a:t>Вспомним! </a:t>
            </a:r>
            <a:endParaRPr lang="ru-RU" dirty="0"/>
          </a:p>
        </p:txBody>
      </p:sp>
      <p:sp>
        <p:nvSpPr>
          <p:cNvPr id="32" name="Заголовок 2"/>
          <p:cNvSpPr txBox="1">
            <a:spLocks/>
          </p:cNvSpPr>
          <p:nvPr/>
        </p:nvSpPr>
        <p:spPr>
          <a:xfrm>
            <a:off x="3173062" y="664318"/>
            <a:ext cx="8768454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 lnSpcReduction="10000"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dirty="0" smtClean="0">
                <a:solidFill>
                  <a:srgbClr val="4E5B6F">
                    <a:lumMod val="75000"/>
                  </a:srgbClr>
                </a:solidFill>
              </a:rPr>
              <a:t>Принцип действия микроволновой печи</a:t>
            </a:r>
            <a:endParaRPr lang="ru-RU" sz="4000" dirty="0">
              <a:solidFill>
                <a:srgbClr val="4E5B6F">
                  <a:lumMod val="75000"/>
                </a:srgbClr>
              </a:solidFill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76726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87"/>
          <a:stretch/>
        </p:blipFill>
        <p:spPr bwMode="auto">
          <a:xfrm>
            <a:off x="6438" y="4320014"/>
            <a:ext cx="3508287" cy="224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3141695"/>
            <a:ext cx="9449913" cy="97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Заголовок 2"/>
          <p:cNvSpPr>
            <a:spLocks noGrp="1"/>
          </p:cNvSpPr>
          <p:nvPr>
            <p:ph type="title"/>
          </p:nvPr>
        </p:nvSpPr>
        <p:spPr>
          <a:xfrm>
            <a:off x="380418" y="313846"/>
            <a:ext cx="10971372" cy="1253308"/>
          </a:xfrm>
        </p:spPr>
        <p:txBody>
          <a:bodyPr/>
          <a:lstStyle/>
          <a:p>
            <a:pPr algn="l"/>
            <a:r>
              <a:rPr lang="ru-RU" dirty="0" smtClean="0"/>
              <a:t>Вспомним! </a:t>
            </a:r>
            <a:endParaRPr lang="ru-RU" dirty="0"/>
          </a:p>
        </p:txBody>
      </p:sp>
      <p:sp>
        <p:nvSpPr>
          <p:cNvPr id="32" name="Заголовок 2"/>
          <p:cNvSpPr txBox="1">
            <a:spLocks/>
          </p:cNvSpPr>
          <p:nvPr/>
        </p:nvSpPr>
        <p:spPr>
          <a:xfrm>
            <a:off x="3173062" y="664318"/>
            <a:ext cx="8768454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 lnSpcReduction="10000"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dirty="0" smtClean="0">
                <a:solidFill>
                  <a:srgbClr val="4E5B6F">
                    <a:lumMod val="75000"/>
                  </a:srgbClr>
                </a:solidFill>
              </a:rPr>
              <a:t>Принцип действия микроволновой печи</a:t>
            </a:r>
            <a:endParaRPr lang="ru-RU" sz="4000" dirty="0">
              <a:solidFill>
                <a:srgbClr val="4E5B6F">
                  <a:lumMod val="75000"/>
                </a:srgbClr>
              </a:solidFill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02342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" y="4320014"/>
            <a:ext cx="5807174" cy="224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3141695"/>
            <a:ext cx="9449913" cy="97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Заголовок 2"/>
          <p:cNvSpPr>
            <a:spLocks noGrp="1"/>
          </p:cNvSpPr>
          <p:nvPr>
            <p:ph type="title"/>
          </p:nvPr>
        </p:nvSpPr>
        <p:spPr>
          <a:xfrm>
            <a:off x="380418" y="313846"/>
            <a:ext cx="10971372" cy="1253308"/>
          </a:xfrm>
        </p:spPr>
        <p:txBody>
          <a:bodyPr/>
          <a:lstStyle/>
          <a:p>
            <a:pPr algn="l"/>
            <a:r>
              <a:rPr lang="ru-RU" dirty="0" smtClean="0"/>
              <a:t>Вспомним! </a:t>
            </a:r>
            <a:endParaRPr lang="ru-RU" dirty="0"/>
          </a:p>
        </p:txBody>
      </p:sp>
      <p:sp>
        <p:nvSpPr>
          <p:cNvPr id="32" name="Заголовок 2"/>
          <p:cNvSpPr txBox="1">
            <a:spLocks/>
          </p:cNvSpPr>
          <p:nvPr/>
        </p:nvSpPr>
        <p:spPr>
          <a:xfrm>
            <a:off x="3173062" y="664318"/>
            <a:ext cx="8768454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 lnSpcReduction="10000"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dirty="0" smtClean="0">
                <a:solidFill>
                  <a:srgbClr val="4E5B6F">
                    <a:lumMod val="75000"/>
                  </a:srgbClr>
                </a:solidFill>
              </a:rPr>
              <a:t>Принцип действия микроволновой печи</a:t>
            </a:r>
            <a:endParaRPr lang="ru-RU" sz="4000" dirty="0">
              <a:solidFill>
                <a:srgbClr val="4E5B6F">
                  <a:lumMod val="75000"/>
                </a:srgbClr>
              </a:solidFill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93130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13615" y="4320014"/>
            <a:ext cx="6376801" cy="2245833"/>
          </a:xfrm>
          <a:prstGeom prst="rect">
            <a:avLst/>
          </a:prstGeom>
          <a:solidFill>
            <a:srgbClr val="D6E0FE">
              <a:alpha val="9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sz="1800">
              <a:solidFill>
                <a:prstClr val="white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40" y="2868315"/>
            <a:ext cx="4136522" cy="365854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" y="4320014"/>
            <a:ext cx="5807174" cy="224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3141695"/>
            <a:ext cx="9449913" cy="97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Заголовок 2"/>
          <p:cNvSpPr>
            <a:spLocks noGrp="1"/>
          </p:cNvSpPr>
          <p:nvPr>
            <p:ph type="title"/>
          </p:nvPr>
        </p:nvSpPr>
        <p:spPr>
          <a:xfrm>
            <a:off x="380418" y="313846"/>
            <a:ext cx="10971372" cy="1253308"/>
          </a:xfrm>
        </p:spPr>
        <p:txBody>
          <a:bodyPr/>
          <a:lstStyle/>
          <a:p>
            <a:pPr algn="l"/>
            <a:r>
              <a:rPr lang="ru-RU" dirty="0" smtClean="0"/>
              <a:t>Вспомним! </a:t>
            </a:r>
            <a:endParaRPr lang="ru-RU" dirty="0"/>
          </a:p>
        </p:txBody>
      </p:sp>
      <p:sp>
        <p:nvSpPr>
          <p:cNvPr id="32" name="Заголовок 2"/>
          <p:cNvSpPr txBox="1">
            <a:spLocks/>
          </p:cNvSpPr>
          <p:nvPr/>
        </p:nvSpPr>
        <p:spPr>
          <a:xfrm>
            <a:off x="3173062" y="664318"/>
            <a:ext cx="8768454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 lnSpcReduction="10000"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dirty="0" smtClean="0">
                <a:solidFill>
                  <a:srgbClr val="4E5B6F">
                    <a:lumMod val="75000"/>
                  </a:srgbClr>
                </a:solidFill>
              </a:rPr>
              <a:t>Принцип действия микроволновой печи</a:t>
            </a:r>
            <a:endParaRPr lang="ru-RU" sz="4000" dirty="0">
              <a:solidFill>
                <a:srgbClr val="4E5B6F">
                  <a:lumMod val="75000"/>
                </a:srgbClr>
              </a:solidFill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2539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609521" y="338484"/>
            <a:ext cx="10971372" cy="1253308"/>
          </a:xfrm>
        </p:spPr>
        <p:txBody>
          <a:bodyPr/>
          <a:lstStyle/>
          <a:p>
            <a:r>
              <a:rPr lang="ru-RU" dirty="0" smtClean="0"/>
              <a:t>Секреты микроволновки</a:t>
            </a:r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84" y="5086361"/>
            <a:ext cx="1547257" cy="1368469"/>
          </a:xfrm>
          <a:prstGeom prst="rect">
            <a:avLst/>
          </a:prstGeom>
        </p:spPr>
      </p:pic>
      <p:sp>
        <p:nvSpPr>
          <p:cNvPr id="26" name="Заголовок 2"/>
          <p:cNvSpPr txBox="1">
            <a:spLocks/>
          </p:cNvSpPr>
          <p:nvPr/>
        </p:nvSpPr>
        <p:spPr>
          <a:xfrm>
            <a:off x="550590" y="1701996"/>
            <a:ext cx="2520280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rgbClr val="4E5B6F">
                    <a:lumMod val="75000"/>
                  </a:srgbClr>
                </a:solidFill>
              </a:rPr>
              <a:t>Задание 1</a:t>
            </a:r>
            <a:endParaRPr lang="ru-RU" sz="4000" dirty="0">
              <a:solidFill>
                <a:srgbClr val="4E5B6F">
                  <a:lumMod val="75000"/>
                </a:srgb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8114" y="3285744"/>
            <a:ext cx="11066742" cy="892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ru-RU" sz="2600" dirty="0" smtClean="0">
                <a:solidFill>
                  <a:prstClr val="black"/>
                </a:solidFill>
              </a:rPr>
              <a:t>Определите, что быстрее разогреется в микроволновке: макароны или борщ. Ответ обоснуйте.</a:t>
            </a:r>
            <a:endParaRPr lang="ru-RU" sz="2600" dirty="0">
              <a:solidFill>
                <a:prstClr val="black"/>
              </a:solidFill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97871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609521" y="338484"/>
            <a:ext cx="10971372" cy="1253308"/>
          </a:xfrm>
        </p:spPr>
        <p:txBody>
          <a:bodyPr/>
          <a:lstStyle/>
          <a:p>
            <a:r>
              <a:rPr lang="ru-RU" dirty="0" smtClean="0"/>
              <a:t>Секреты микроволновки</a:t>
            </a:r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84" y="5086361"/>
            <a:ext cx="1547257" cy="1368469"/>
          </a:xfrm>
          <a:prstGeom prst="rect">
            <a:avLst/>
          </a:prstGeom>
        </p:spPr>
      </p:pic>
      <p:sp>
        <p:nvSpPr>
          <p:cNvPr id="26" name="Заголовок 2"/>
          <p:cNvSpPr txBox="1">
            <a:spLocks/>
          </p:cNvSpPr>
          <p:nvPr/>
        </p:nvSpPr>
        <p:spPr>
          <a:xfrm>
            <a:off x="550590" y="1701996"/>
            <a:ext cx="2520280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rgbClr val="4E5B6F">
                    <a:lumMod val="75000"/>
                  </a:srgbClr>
                </a:solidFill>
              </a:rPr>
              <a:t>Задание 1</a:t>
            </a:r>
            <a:endParaRPr lang="ru-RU" sz="4000" dirty="0">
              <a:solidFill>
                <a:srgbClr val="4E5B6F">
                  <a:lumMod val="75000"/>
                </a:srgbClr>
              </a:solidFill>
            </a:endParaRPr>
          </a:p>
        </p:txBody>
      </p:sp>
      <p:sp>
        <p:nvSpPr>
          <p:cNvPr id="27" name="Заголовок 2"/>
          <p:cNvSpPr txBox="1">
            <a:spLocks/>
          </p:cNvSpPr>
          <p:nvPr/>
        </p:nvSpPr>
        <p:spPr>
          <a:xfrm>
            <a:off x="2926854" y="1717700"/>
            <a:ext cx="2520280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b="1" dirty="0" smtClean="0">
                <a:solidFill>
                  <a:srgbClr val="FF0000"/>
                </a:solidFill>
              </a:rPr>
              <a:t>ОТВЕТ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50" y="4138005"/>
            <a:ext cx="9055100" cy="203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550212" y="3861942"/>
            <a:ext cx="9289032" cy="2520864"/>
          </a:xfrm>
          <a:prstGeom prst="round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9650" y="2839365"/>
            <a:ext cx="11066742" cy="892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ru-RU" sz="2600" dirty="0" smtClean="0">
                <a:solidFill>
                  <a:prstClr val="black"/>
                </a:solidFill>
              </a:rPr>
              <a:t>Определите, что быстрее разогреется в микроволновке: макароны или борщ. Ответ обоснуйте.</a:t>
            </a:r>
            <a:endParaRPr lang="ru-RU" sz="2600" dirty="0">
              <a:solidFill>
                <a:prstClr val="black"/>
              </a:solidFill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955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609521" y="338484"/>
            <a:ext cx="10971372" cy="1253308"/>
          </a:xfrm>
        </p:spPr>
        <p:txBody>
          <a:bodyPr/>
          <a:lstStyle/>
          <a:p>
            <a:r>
              <a:rPr lang="ru-RU" dirty="0" smtClean="0"/>
              <a:t>Секреты микроволновки</a:t>
            </a:r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982" y="5158386"/>
            <a:ext cx="1720324" cy="1521538"/>
          </a:xfrm>
          <a:prstGeom prst="rect">
            <a:avLst/>
          </a:prstGeom>
        </p:spPr>
      </p:pic>
      <p:sp>
        <p:nvSpPr>
          <p:cNvPr id="26" name="Заголовок 2"/>
          <p:cNvSpPr txBox="1">
            <a:spLocks/>
          </p:cNvSpPr>
          <p:nvPr/>
        </p:nvSpPr>
        <p:spPr>
          <a:xfrm>
            <a:off x="550590" y="1485128"/>
            <a:ext cx="2520280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rgbClr val="4E5B6F">
                    <a:lumMod val="75000"/>
                  </a:srgbClr>
                </a:solidFill>
              </a:rPr>
              <a:t>Задание 2</a:t>
            </a:r>
            <a:endParaRPr lang="ru-RU" sz="4000" dirty="0">
              <a:solidFill>
                <a:srgbClr val="4E5B6F">
                  <a:lumMod val="75000"/>
                </a:srgbClr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74" y="2476981"/>
            <a:ext cx="8443000" cy="88078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044" y="3344680"/>
            <a:ext cx="3234970" cy="344549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9778" y="3331793"/>
            <a:ext cx="3957676" cy="3471267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60251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609521" y="338484"/>
            <a:ext cx="10971372" cy="1253308"/>
          </a:xfrm>
        </p:spPr>
        <p:txBody>
          <a:bodyPr/>
          <a:lstStyle/>
          <a:p>
            <a:r>
              <a:rPr lang="ru-RU" dirty="0" smtClean="0"/>
              <a:t>Секреты микроволновки</a:t>
            </a:r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982" y="5158386"/>
            <a:ext cx="1720324" cy="1521538"/>
          </a:xfrm>
          <a:prstGeom prst="rect">
            <a:avLst/>
          </a:prstGeom>
        </p:spPr>
      </p:pic>
      <p:sp>
        <p:nvSpPr>
          <p:cNvPr id="26" name="Заголовок 2"/>
          <p:cNvSpPr txBox="1">
            <a:spLocks/>
          </p:cNvSpPr>
          <p:nvPr/>
        </p:nvSpPr>
        <p:spPr>
          <a:xfrm>
            <a:off x="550590" y="1485128"/>
            <a:ext cx="2520280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rgbClr val="4E5B6F">
                    <a:lumMod val="75000"/>
                  </a:srgbClr>
                </a:solidFill>
              </a:rPr>
              <a:t>Задание 2</a:t>
            </a:r>
            <a:endParaRPr lang="ru-RU" sz="4000" dirty="0">
              <a:solidFill>
                <a:srgbClr val="4E5B6F">
                  <a:lumMod val="75000"/>
                </a:srgbClr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74" y="2476981"/>
            <a:ext cx="8443000" cy="88078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044" y="3344680"/>
            <a:ext cx="3234970" cy="344549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9778" y="3331793"/>
            <a:ext cx="3957676" cy="3471267"/>
          </a:xfrm>
          <a:prstGeom prst="rect">
            <a:avLst/>
          </a:prstGeom>
        </p:spPr>
      </p:pic>
      <p:sp>
        <p:nvSpPr>
          <p:cNvPr id="27" name="Заголовок 2"/>
          <p:cNvSpPr txBox="1">
            <a:spLocks/>
          </p:cNvSpPr>
          <p:nvPr/>
        </p:nvSpPr>
        <p:spPr>
          <a:xfrm>
            <a:off x="9975132" y="2784389"/>
            <a:ext cx="1853177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b="1" dirty="0" smtClean="0">
                <a:solidFill>
                  <a:srgbClr val="FF0000"/>
                </a:solidFill>
              </a:rPr>
              <a:t>ОТВЕТ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086048" y="3411044"/>
            <a:ext cx="3208958" cy="720247"/>
          </a:xfrm>
          <a:prstGeom prst="round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397992" y="4347177"/>
            <a:ext cx="3857454" cy="720247"/>
          </a:xfrm>
          <a:prstGeom prst="round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sz="1800">
              <a:solidFill>
                <a:prstClr val="white"/>
              </a:solidFill>
            </a:endParaRP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5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6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537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609521" y="338484"/>
            <a:ext cx="10971372" cy="1253308"/>
          </a:xfrm>
        </p:spPr>
        <p:txBody>
          <a:bodyPr/>
          <a:lstStyle/>
          <a:p>
            <a:r>
              <a:rPr lang="ru-RU" dirty="0" smtClean="0"/>
              <a:t>Секреты микроволновки</a:t>
            </a:r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982" y="5158386"/>
            <a:ext cx="1720324" cy="1521538"/>
          </a:xfrm>
          <a:prstGeom prst="rect">
            <a:avLst/>
          </a:prstGeom>
        </p:spPr>
      </p:pic>
      <p:sp>
        <p:nvSpPr>
          <p:cNvPr id="26" name="Заголовок 2"/>
          <p:cNvSpPr txBox="1">
            <a:spLocks/>
          </p:cNvSpPr>
          <p:nvPr/>
        </p:nvSpPr>
        <p:spPr>
          <a:xfrm>
            <a:off x="550590" y="1485128"/>
            <a:ext cx="2520280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rgbClr val="4E5B6F">
                    <a:lumMod val="75000"/>
                  </a:srgbClr>
                </a:solidFill>
              </a:rPr>
              <a:t>Задание 2</a:t>
            </a:r>
            <a:endParaRPr lang="ru-RU" sz="4000" dirty="0">
              <a:solidFill>
                <a:srgbClr val="4E5B6F">
                  <a:lumMod val="75000"/>
                </a:srgbClr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74" y="2476981"/>
            <a:ext cx="8443000" cy="88078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044" y="3344680"/>
            <a:ext cx="3234970" cy="344549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9778" y="3331793"/>
            <a:ext cx="3957676" cy="3471267"/>
          </a:xfrm>
          <a:prstGeom prst="rect">
            <a:avLst/>
          </a:prstGeom>
        </p:spPr>
      </p:pic>
      <p:sp>
        <p:nvSpPr>
          <p:cNvPr id="27" name="Заголовок 2"/>
          <p:cNvSpPr txBox="1">
            <a:spLocks/>
          </p:cNvSpPr>
          <p:nvPr/>
        </p:nvSpPr>
        <p:spPr>
          <a:xfrm>
            <a:off x="9975132" y="2784389"/>
            <a:ext cx="1853177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b="1" dirty="0" smtClean="0">
                <a:solidFill>
                  <a:srgbClr val="FF0000"/>
                </a:solidFill>
              </a:rPr>
              <a:t>ОТВЕТ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086048" y="4347177"/>
            <a:ext cx="3208958" cy="720247"/>
          </a:xfrm>
          <a:prstGeom prst="roundRect">
            <a:avLst/>
          </a:prstGeom>
          <a:solidFill>
            <a:srgbClr val="7030A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393038" y="6069923"/>
            <a:ext cx="3862408" cy="720247"/>
          </a:xfrm>
          <a:prstGeom prst="roundRect">
            <a:avLst/>
          </a:prstGeom>
          <a:solidFill>
            <a:srgbClr val="7030A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sz="1800">
              <a:solidFill>
                <a:prstClr val="white"/>
              </a:solidFill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5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6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2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8" y="1959706"/>
            <a:ext cx="1296144" cy="1254065"/>
          </a:xfrm>
          <a:prstGeom prst="rect">
            <a:avLst/>
          </a:prstGeom>
        </p:spPr>
      </p:pic>
      <p:pic>
        <p:nvPicPr>
          <p:cNvPr id="4098" name="Рисунок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7" t="7902" r="23421" b="4079"/>
          <a:stretch/>
        </p:blipFill>
        <p:spPr bwMode="auto">
          <a:xfrm>
            <a:off x="334566" y="3285778"/>
            <a:ext cx="2264296" cy="2794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Рисунок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2" t="11521" r="8705" b="5837"/>
          <a:stretch/>
        </p:blipFill>
        <p:spPr bwMode="auto">
          <a:xfrm>
            <a:off x="2892987" y="2493690"/>
            <a:ext cx="5285191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73859" y="3013716"/>
            <a:ext cx="25922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Цинковый корпус (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sym typeface="Symbol"/>
              </a:rPr>
              <a:t>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60784" y="3861842"/>
            <a:ext cx="316835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Графитовый стержень (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sym typeface="Symbol"/>
              </a:rPr>
              <a:t>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60784" y="4797946"/>
            <a:ext cx="208823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Смесь графита с электролитом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92987" y="6346988"/>
            <a:ext cx="5256031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Устройство гальванического элемента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4568" y="6094091"/>
            <a:ext cx="2264297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Элемент Вольты</a:t>
            </a:r>
          </a:p>
          <a:p>
            <a:pPr algn="ctr"/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335568" y="2628113"/>
            <a:ext cx="2520279" cy="255454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Гальванический элемент (первичный)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— это устройство для прямого преобразования химической энергии в электрическую.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Заголовок 2"/>
          <p:cNvSpPr>
            <a:spLocks noGrp="1"/>
          </p:cNvSpPr>
          <p:nvPr>
            <p:ph type="title"/>
          </p:nvPr>
        </p:nvSpPr>
        <p:spPr>
          <a:xfrm>
            <a:off x="400140" y="289852"/>
            <a:ext cx="10971372" cy="1253018"/>
          </a:xfrm>
        </p:spPr>
        <p:txBody>
          <a:bodyPr/>
          <a:lstStyle/>
          <a:p>
            <a:pPr algn="l"/>
            <a:r>
              <a:rPr lang="ru-RU" dirty="0" smtClean="0"/>
              <a:t>Вспомним! </a:t>
            </a:r>
            <a:endParaRPr lang="ru-RU" dirty="0"/>
          </a:p>
        </p:txBody>
      </p:sp>
      <p:sp>
        <p:nvSpPr>
          <p:cNvPr id="23" name="Заголовок 2"/>
          <p:cNvSpPr txBox="1">
            <a:spLocks/>
          </p:cNvSpPr>
          <p:nvPr/>
        </p:nvSpPr>
        <p:spPr>
          <a:xfrm>
            <a:off x="3718833" y="289852"/>
            <a:ext cx="8208912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Что такое гальванический элемент?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65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609521" y="338484"/>
            <a:ext cx="10971372" cy="1253308"/>
          </a:xfrm>
        </p:spPr>
        <p:txBody>
          <a:bodyPr/>
          <a:lstStyle/>
          <a:p>
            <a:r>
              <a:rPr lang="ru-RU" dirty="0" smtClean="0"/>
              <a:t>Секреты микроволновки</a:t>
            </a:r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982" y="5158386"/>
            <a:ext cx="1720324" cy="1521538"/>
          </a:xfrm>
          <a:prstGeom prst="rect">
            <a:avLst/>
          </a:prstGeom>
        </p:spPr>
      </p:pic>
      <p:sp>
        <p:nvSpPr>
          <p:cNvPr id="26" name="Заголовок 2"/>
          <p:cNvSpPr txBox="1">
            <a:spLocks/>
          </p:cNvSpPr>
          <p:nvPr/>
        </p:nvSpPr>
        <p:spPr>
          <a:xfrm>
            <a:off x="550590" y="1485128"/>
            <a:ext cx="2520280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rgbClr val="4E5B6F">
                    <a:lumMod val="75000"/>
                  </a:srgbClr>
                </a:solidFill>
              </a:rPr>
              <a:t>Задание 2</a:t>
            </a:r>
            <a:endParaRPr lang="ru-RU" sz="4000" dirty="0">
              <a:solidFill>
                <a:srgbClr val="4E5B6F">
                  <a:lumMod val="75000"/>
                </a:srgbClr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74" y="2476981"/>
            <a:ext cx="8443000" cy="88078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044" y="3344680"/>
            <a:ext cx="3234970" cy="344549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9778" y="3331793"/>
            <a:ext cx="3957676" cy="3471267"/>
          </a:xfrm>
          <a:prstGeom prst="rect">
            <a:avLst/>
          </a:prstGeom>
        </p:spPr>
      </p:pic>
      <p:sp>
        <p:nvSpPr>
          <p:cNvPr id="27" name="Заголовок 2"/>
          <p:cNvSpPr txBox="1">
            <a:spLocks/>
          </p:cNvSpPr>
          <p:nvPr/>
        </p:nvSpPr>
        <p:spPr>
          <a:xfrm>
            <a:off x="9975132" y="2784389"/>
            <a:ext cx="1853177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b="1" dirty="0" smtClean="0">
                <a:solidFill>
                  <a:srgbClr val="FF0000"/>
                </a:solidFill>
              </a:rPr>
              <a:t>ОТВЕТ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096234" y="5198908"/>
            <a:ext cx="3208958" cy="720247"/>
          </a:xfrm>
          <a:prstGeom prst="roundRect">
            <a:avLst/>
          </a:prstGeom>
          <a:solidFill>
            <a:srgbClr val="F4C106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397992" y="3411044"/>
            <a:ext cx="3857454" cy="720247"/>
          </a:xfrm>
          <a:prstGeom prst="roundRect">
            <a:avLst/>
          </a:prstGeom>
          <a:solidFill>
            <a:srgbClr val="F4C106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sz="1800">
              <a:solidFill>
                <a:prstClr val="white"/>
              </a:solidFill>
            </a:endParaRP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5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6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821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609521" y="338484"/>
            <a:ext cx="10971372" cy="1253308"/>
          </a:xfrm>
        </p:spPr>
        <p:txBody>
          <a:bodyPr/>
          <a:lstStyle/>
          <a:p>
            <a:r>
              <a:rPr lang="ru-RU" dirty="0" smtClean="0"/>
              <a:t>Секреты микроволновки</a:t>
            </a:r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982" y="5158386"/>
            <a:ext cx="1720324" cy="1521538"/>
          </a:xfrm>
          <a:prstGeom prst="rect">
            <a:avLst/>
          </a:prstGeom>
        </p:spPr>
      </p:pic>
      <p:sp>
        <p:nvSpPr>
          <p:cNvPr id="26" name="Заголовок 2"/>
          <p:cNvSpPr txBox="1">
            <a:spLocks/>
          </p:cNvSpPr>
          <p:nvPr/>
        </p:nvSpPr>
        <p:spPr>
          <a:xfrm>
            <a:off x="550590" y="1485128"/>
            <a:ext cx="2520280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rgbClr val="4E5B6F">
                    <a:lumMod val="75000"/>
                  </a:srgbClr>
                </a:solidFill>
              </a:rPr>
              <a:t>Задание 2</a:t>
            </a:r>
            <a:endParaRPr lang="ru-RU" sz="4000" dirty="0">
              <a:solidFill>
                <a:srgbClr val="4E5B6F">
                  <a:lumMod val="75000"/>
                </a:srgbClr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74" y="2476981"/>
            <a:ext cx="8443000" cy="88078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044" y="3344680"/>
            <a:ext cx="3234970" cy="344549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9778" y="3331793"/>
            <a:ext cx="3957676" cy="3471267"/>
          </a:xfrm>
          <a:prstGeom prst="rect">
            <a:avLst/>
          </a:prstGeom>
        </p:spPr>
      </p:pic>
      <p:sp>
        <p:nvSpPr>
          <p:cNvPr id="27" name="Заголовок 2"/>
          <p:cNvSpPr txBox="1">
            <a:spLocks/>
          </p:cNvSpPr>
          <p:nvPr/>
        </p:nvSpPr>
        <p:spPr>
          <a:xfrm>
            <a:off x="9975132" y="2784389"/>
            <a:ext cx="1853177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b="1" dirty="0" smtClean="0">
                <a:solidFill>
                  <a:srgbClr val="FF0000"/>
                </a:solidFill>
              </a:rPr>
              <a:t>ОТВЕТ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086048" y="6053911"/>
            <a:ext cx="3208958" cy="720247"/>
          </a:xfrm>
          <a:prstGeom prst="roundRect">
            <a:avLst/>
          </a:prstGeom>
          <a:solidFill>
            <a:srgbClr val="7030A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419889" y="5251947"/>
            <a:ext cx="3857454" cy="720247"/>
          </a:xfrm>
          <a:prstGeom prst="roundRect">
            <a:avLst/>
          </a:prstGeom>
          <a:solidFill>
            <a:srgbClr val="7030A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sz="1800">
              <a:solidFill>
                <a:prstClr val="white"/>
              </a:solidFill>
            </a:endParaRP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5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6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631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609521" y="338484"/>
            <a:ext cx="10971372" cy="1253308"/>
          </a:xfrm>
        </p:spPr>
        <p:txBody>
          <a:bodyPr/>
          <a:lstStyle/>
          <a:p>
            <a:r>
              <a:rPr lang="ru-RU" dirty="0" smtClean="0"/>
              <a:t>Секреты микроволновки</a:t>
            </a:r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84" y="5086361"/>
            <a:ext cx="1547257" cy="1368469"/>
          </a:xfrm>
          <a:prstGeom prst="rect">
            <a:avLst/>
          </a:prstGeom>
        </p:spPr>
      </p:pic>
      <p:sp>
        <p:nvSpPr>
          <p:cNvPr id="26" name="Заголовок 2"/>
          <p:cNvSpPr txBox="1">
            <a:spLocks/>
          </p:cNvSpPr>
          <p:nvPr/>
        </p:nvSpPr>
        <p:spPr>
          <a:xfrm>
            <a:off x="550590" y="1701996"/>
            <a:ext cx="2520280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rgbClr val="4E5B6F">
                    <a:lumMod val="75000"/>
                  </a:srgbClr>
                </a:solidFill>
              </a:rPr>
              <a:t>Задание 3</a:t>
            </a:r>
            <a:endParaRPr lang="ru-RU" sz="4000" dirty="0">
              <a:solidFill>
                <a:srgbClr val="4E5B6F">
                  <a:lumMod val="75000"/>
                </a:srgb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958" y="2948447"/>
            <a:ext cx="9550400" cy="229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616836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19430" y="133400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609521" y="338484"/>
            <a:ext cx="10971372" cy="1253308"/>
          </a:xfrm>
        </p:spPr>
        <p:txBody>
          <a:bodyPr/>
          <a:lstStyle/>
          <a:p>
            <a:r>
              <a:rPr lang="ru-RU" dirty="0" smtClean="0"/>
              <a:t>Секреты микроволновки</a:t>
            </a:r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84" y="5086361"/>
            <a:ext cx="1547257" cy="1368469"/>
          </a:xfrm>
          <a:prstGeom prst="rect">
            <a:avLst/>
          </a:prstGeom>
        </p:spPr>
      </p:pic>
      <p:sp>
        <p:nvSpPr>
          <p:cNvPr id="26" name="Заголовок 2"/>
          <p:cNvSpPr txBox="1">
            <a:spLocks/>
          </p:cNvSpPr>
          <p:nvPr/>
        </p:nvSpPr>
        <p:spPr>
          <a:xfrm>
            <a:off x="550590" y="1501126"/>
            <a:ext cx="2520280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rgbClr val="4E5B6F">
                    <a:lumMod val="75000"/>
                  </a:srgbClr>
                </a:solidFill>
              </a:rPr>
              <a:t>Задание 3</a:t>
            </a:r>
            <a:endParaRPr lang="ru-RU" sz="4000" dirty="0">
              <a:solidFill>
                <a:srgbClr val="4E5B6F">
                  <a:lumMod val="75000"/>
                </a:srgb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46" y="2591660"/>
            <a:ext cx="9550400" cy="229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Заголовок 2"/>
          <p:cNvSpPr txBox="1">
            <a:spLocks/>
          </p:cNvSpPr>
          <p:nvPr/>
        </p:nvSpPr>
        <p:spPr>
          <a:xfrm>
            <a:off x="3214886" y="1528264"/>
            <a:ext cx="2520280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b="1" dirty="0" smtClean="0">
                <a:solidFill>
                  <a:srgbClr val="FF0000"/>
                </a:solidFill>
              </a:rPr>
              <a:t>ОТВЕТ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559430" y="4009328"/>
            <a:ext cx="3463201" cy="432148"/>
          </a:xfrm>
          <a:prstGeom prst="round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sz="1800">
              <a:solidFill>
                <a:prstClr val="white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98" y="4951482"/>
            <a:ext cx="9093200" cy="1702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550590" y="4890892"/>
            <a:ext cx="9217024" cy="1762784"/>
          </a:xfrm>
          <a:prstGeom prst="round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4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609521" y="338484"/>
            <a:ext cx="10971372" cy="1253308"/>
          </a:xfrm>
        </p:spPr>
        <p:txBody>
          <a:bodyPr/>
          <a:lstStyle/>
          <a:p>
            <a:r>
              <a:rPr lang="ru-RU" dirty="0" smtClean="0"/>
              <a:t>Секреты микроволновки</a:t>
            </a:r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84" y="5086361"/>
            <a:ext cx="1547257" cy="1368469"/>
          </a:xfrm>
          <a:prstGeom prst="rect">
            <a:avLst/>
          </a:prstGeom>
        </p:spPr>
      </p:pic>
      <p:sp>
        <p:nvSpPr>
          <p:cNvPr id="26" name="Заголовок 2"/>
          <p:cNvSpPr txBox="1">
            <a:spLocks/>
          </p:cNvSpPr>
          <p:nvPr/>
        </p:nvSpPr>
        <p:spPr>
          <a:xfrm>
            <a:off x="550590" y="1701996"/>
            <a:ext cx="2520280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rgbClr val="4E5B6F">
                    <a:lumMod val="75000"/>
                  </a:srgbClr>
                </a:solidFill>
              </a:rPr>
              <a:t>Задание 4</a:t>
            </a:r>
            <a:endParaRPr lang="ru-RU" sz="4000" dirty="0">
              <a:solidFill>
                <a:srgbClr val="4E5B6F">
                  <a:lumMod val="75000"/>
                </a:srgbClr>
              </a:solidFill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66613" y="3213770"/>
            <a:ext cx="108395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Объясните, почему в микроволновой печи при разогревании супа в керамической тарелке нельзя оставлять металлическую ложку. Обоснуйте ответ.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204369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609521" y="338484"/>
            <a:ext cx="10971372" cy="1253308"/>
          </a:xfrm>
        </p:spPr>
        <p:txBody>
          <a:bodyPr/>
          <a:lstStyle/>
          <a:p>
            <a:r>
              <a:rPr lang="ru-RU" dirty="0" smtClean="0"/>
              <a:t>Секреты микроволновки</a:t>
            </a:r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84" y="5086361"/>
            <a:ext cx="1547257" cy="1368469"/>
          </a:xfrm>
          <a:prstGeom prst="rect">
            <a:avLst/>
          </a:prstGeom>
        </p:spPr>
      </p:pic>
      <p:sp>
        <p:nvSpPr>
          <p:cNvPr id="26" name="Заголовок 2"/>
          <p:cNvSpPr txBox="1">
            <a:spLocks/>
          </p:cNvSpPr>
          <p:nvPr/>
        </p:nvSpPr>
        <p:spPr>
          <a:xfrm>
            <a:off x="550590" y="1701996"/>
            <a:ext cx="2520280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rgbClr val="4E5B6F">
                    <a:lumMod val="75000"/>
                  </a:srgbClr>
                </a:solidFill>
              </a:rPr>
              <a:t>Задание 4</a:t>
            </a:r>
            <a:endParaRPr lang="ru-RU" sz="4000" dirty="0">
              <a:solidFill>
                <a:srgbClr val="4E5B6F">
                  <a:lumMod val="75000"/>
                </a:srgbClr>
              </a:solidFill>
            </a:endParaRPr>
          </a:p>
        </p:txBody>
      </p:sp>
      <p:sp>
        <p:nvSpPr>
          <p:cNvPr id="27" name="Заголовок 2"/>
          <p:cNvSpPr txBox="1">
            <a:spLocks/>
          </p:cNvSpPr>
          <p:nvPr/>
        </p:nvSpPr>
        <p:spPr>
          <a:xfrm>
            <a:off x="3214886" y="1744338"/>
            <a:ext cx="2520280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b="1" dirty="0" smtClean="0">
                <a:solidFill>
                  <a:srgbClr val="FF0000"/>
                </a:solidFill>
              </a:rPr>
              <a:t>ОТВЕТ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82" y="4942312"/>
            <a:ext cx="9144000" cy="1175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478582" y="4942312"/>
            <a:ext cx="9144000" cy="1175022"/>
          </a:xfrm>
          <a:prstGeom prst="round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sz="1800">
              <a:solidFill>
                <a:prstClr val="white"/>
              </a:solidFill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766613" y="3213770"/>
            <a:ext cx="108395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Объясните, почему в микроволновой печи при разогревании супа в керамической тарелке нельзя оставлять металлическую ложку. Обоснуйте ответ.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5921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52" t="36352" r="31933" b="52453"/>
          <a:stretch/>
        </p:blipFill>
        <p:spPr bwMode="auto">
          <a:xfrm>
            <a:off x="406575" y="3357786"/>
            <a:ext cx="11449272" cy="1872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609521" y="338406"/>
            <a:ext cx="10971372" cy="1253018"/>
          </a:xfrm>
        </p:spPr>
        <p:txBody>
          <a:bodyPr/>
          <a:lstStyle/>
          <a:p>
            <a:r>
              <a:rPr lang="ru-RU" dirty="0" smtClean="0"/>
              <a:t>Ребусы</a:t>
            </a:r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8413879" y="6310114"/>
            <a:ext cx="34419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hlinkClick r:id="rId4"/>
              </a:rPr>
              <a:t>Задания с сайта: </a:t>
            </a:r>
            <a:r>
              <a:rPr lang="en-US" sz="1600" dirty="0" smtClean="0">
                <a:hlinkClick r:id="rId4"/>
              </a:rPr>
              <a:t>http</a:t>
            </a:r>
            <a:r>
              <a:rPr lang="en-US" sz="1600" dirty="0">
                <a:hlinkClick r:id="rId4"/>
              </a:rPr>
              <a:t>://class-fizika.ru/</a:t>
            </a:r>
            <a:endParaRPr lang="ru-RU" sz="16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920255" y="5374010"/>
            <a:ext cx="4219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031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0" t="23899" r="30236" b="56352"/>
          <a:stretch/>
        </p:blipFill>
        <p:spPr bwMode="auto">
          <a:xfrm>
            <a:off x="1126654" y="3151320"/>
            <a:ext cx="9865096" cy="26936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609521" y="338406"/>
            <a:ext cx="10971372" cy="1253018"/>
          </a:xfrm>
        </p:spPr>
        <p:txBody>
          <a:bodyPr/>
          <a:lstStyle/>
          <a:p>
            <a:r>
              <a:rPr lang="ru-RU" dirty="0" smtClean="0"/>
              <a:t>Ребусы</a:t>
            </a:r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8413879" y="6310114"/>
            <a:ext cx="34419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hlinkClick r:id="rId3"/>
              </a:rPr>
              <a:t>Задания с сайта: </a:t>
            </a:r>
            <a:r>
              <a:rPr lang="en-US" sz="1600" dirty="0" smtClean="0">
                <a:hlinkClick r:id="rId3"/>
              </a:rPr>
              <a:t>http</a:t>
            </a:r>
            <a:r>
              <a:rPr lang="en-US" sz="1600" dirty="0">
                <a:hlinkClick r:id="rId3"/>
              </a:rPr>
              <a:t>://class-fizika.ru/</a:t>
            </a:r>
            <a:endParaRPr lang="ru-RU" sz="16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5797752" y="5725338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16684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06" t="41388" r="51859" b="36600"/>
          <a:stretch/>
        </p:blipFill>
        <p:spPr bwMode="auto">
          <a:xfrm>
            <a:off x="1630710" y="3213770"/>
            <a:ext cx="3825754" cy="2376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64" t="42035" r="11301" b="35953"/>
          <a:stretch/>
        </p:blipFill>
        <p:spPr bwMode="auto">
          <a:xfrm>
            <a:off x="6743278" y="3213770"/>
            <a:ext cx="3825754" cy="2376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609521" y="338406"/>
            <a:ext cx="10971372" cy="1253018"/>
          </a:xfrm>
        </p:spPr>
        <p:txBody>
          <a:bodyPr/>
          <a:lstStyle/>
          <a:p>
            <a:r>
              <a:rPr lang="ru-RU" dirty="0" smtClean="0"/>
              <a:t>Ребусы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285343" y="5374010"/>
            <a:ext cx="5164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374667" y="5374010"/>
            <a:ext cx="5629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8413879" y="6310114"/>
            <a:ext cx="34419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hlinkClick r:id="rId4"/>
              </a:rPr>
              <a:t>Задания с сайта: </a:t>
            </a:r>
            <a:r>
              <a:rPr lang="en-US" sz="1600" dirty="0" smtClean="0">
                <a:hlinkClick r:id="rId4"/>
              </a:rPr>
              <a:t>http</a:t>
            </a:r>
            <a:r>
              <a:rPr lang="en-US" sz="1600" dirty="0">
                <a:hlinkClick r:id="rId4"/>
              </a:rPr>
              <a:t>://class-fizika.ru/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1917523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0590" y="3141762"/>
            <a:ext cx="10971372" cy="1253018"/>
          </a:xfrm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СПАСИБО ЗА ВНИМАНИЕ!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4844" y="6251378"/>
            <a:ext cx="699787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Все права защищены. Никакая часть презентации не может быть воспроизведена в какой бы то ни было форме и какими бы то ни было средствами, включая размещение в сети Интернет и в корпоративных сетях, а также запись в память ЭВМ, для частного или публичного использования, без письменного разрешения владельца авторских прав. © АО «Издательство «Просвещение», 2019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C5B8FA12-8F11-450D-B1D4-14C77A453207}"/>
              </a:ext>
            </a:extLst>
          </p:cNvPr>
          <p:cNvGrpSpPr/>
          <p:nvPr/>
        </p:nvGrpSpPr>
        <p:grpSpPr>
          <a:xfrm>
            <a:off x="9712664" y="285217"/>
            <a:ext cx="2131199" cy="736914"/>
            <a:chOff x="10099577" y="300997"/>
            <a:chExt cx="1512553" cy="523002"/>
          </a:xfrm>
          <a:solidFill>
            <a:sysClr val="window" lastClr="FFFFFF"/>
          </a:solidFill>
        </p:grpSpPr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" name="Freeform 9"/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" name="Freeform 10"/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" name="Freeform 12"/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9" name="Freeform 19"/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565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Рисунок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73" t="17976" r="17263" b="16165"/>
          <a:stretch/>
        </p:blipFill>
        <p:spPr bwMode="auto">
          <a:xfrm>
            <a:off x="2062758" y="2421683"/>
            <a:ext cx="5497654" cy="3912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0418" y="304568"/>
            <a:ext cx="10971372" cy="1253018"/>
          </a:xfrm>
        </p:spPr>
        <p:txBody>
          <a:bodyPr/>
          <a:lstStyle/>
          <a:p>
            <a:pPr algn="l"/>
            <a:r>
              <a:rPr lang="ru-RU" dirty="0" smtClean="0"/>
              <a:t>Вспомним!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8" y="1959706"/>
            <a:ext cx="1296144" cy="1254065"/>
          </a:xfrm>
          <a:prstGeom prst="rect">
            <a:avLst/>
          </a:prstGeom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3699111" y="304568"/>
            <a:ext cx="8208912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Что такое гальванический элемент?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78310" y="5910004"/>
            <a:ext cx="5482102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Гальванический элемент типа АА, 1,5 В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478" y="3354690"/>
            <a:ext cx="2520280" cy="2499278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898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" t="6604" r="1966" b="3396"/>
          <a:stretch/>
        </p:blipFill>
        <p:spPr bwMode="auto">
          <a:xfrm>
            <a:off x="1802086" y="2519392"/>
            <a:ext cx="5900222" cy="409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Вспомним!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11" y="2021840"/>
            <a:ext cx="1296144" cy="1254065"/>
          </a:xfrm>
          <a:prstGeom prst="rect">
            <a:avLst/>
          </a:prstGeom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3962326" y="333450"/>
            <a:ext cx="5616624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Как устроена батарея?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75131" y="4269148"/>
            <a:ext cx="205821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Цинковый сосуд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71270" y="3156384"/>
            <a:ext cx="206207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Слой изолятора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32018" y="6357379"/>
            <a:ext cx="327858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3 гальванических элемента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71270" y="5349268"/>
            <a:ext cx="244827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Картонная коробка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62328" y="2424074"/>
            <a:ext cx="205821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Полюсы батареи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42046" y="4519814"/>
            <a:ext cx="1584176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Графитовый стержень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31272" y="3810386"/>
            <a:ext cx="2520279" cy="193899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Батарея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— группа соединённых параллельно или последовательно электрических элементов.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7496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3" t="10732" r="9631" b="19620"/>
          <a:stretch/>
        </p:blipFill>
        <p:spPr bwMode="auto">
          <a:xfrm>
            <a:off x="1595049" y="2146957"/>
            <a:ext cx="7283899" cy="4644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Вспомним!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11" y="2021840"/>
            <a:ext cx="1296144" cy="1254065"/>
          </a:xfrm>
          <a:prstGeom prst="rect">
            <a:avLst/>
          </a:prstGeom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4150990" y="347723"/>
            <a:ext cx="6480720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Что такое аккумулятор?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78447" y="2217556"/>
            <a:ext cx="277314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Положительный зажим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12440" y="6310114"/>
            <a:ext cx="103103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Корпус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5795" y="4221883"/>
            <a:ext cx="253114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Свинцовые пластины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46734" y="2217556"/>
            <a:ext cx="280831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Отрицательный зажим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98919" y="3141763"/>
            <a:ext cx="168997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Перегородка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40969" y="2670730"/>
            <a:ext cx="2880321" cy="409342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Аккумулятор (вторичный гальванический элемент )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— это устройство, в котором электрическая энергия внешнего источника тока превращается в химическую энергию и накапливается, а химическая — снова превращается в электрическую.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232657" y="3549659"/>
            <a:ext cx="2454837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Пробки для заливки электролита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7" name="Прямая соединительная линия 6"/>
          <p:cNvCxnSpPr>
            <a:endCxn id="32" idx="1"/>
          </p:cNvCxnSpPr>
          <p:nvPr/>
        </p:nvCxnSpPr>
        <p:spPr>
          <a:xfrm>
            <a:off x="5479855" y="3501802"/>
            <a:ext cx="752802" cy="40180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>
            <a:endCxn id="32" idx="1"/>
          </p:cNvCxnSpPr>
          <p:nvPr/>
        </p:nvCxnSpPr>
        <p:spPr>
          <a:xfrm>
            <a:off x="4727054" y="3722737"/>
            <a:ext cx="1505603" cy="18086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6" t="63194" r="42422" b="15139"/>
          <a:stretch/>
        </p:blipFill>
        <p:spPr bwMode="auto">
          <a:xfrm>
            <a:off x="118542" y="5013970"/>
            <a:ext cx="2484376" cy="173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07379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82" y="1962044"/>
            <a:ext cx="1368152" cy="1323735"/>
          </a:xfrm>
          <a:prstGeom prst="rect">
            <a:avLst/>
          </a:prstGeom>
        </p:spPr>
      </p:pic>
      <p:pic>
        <p:nvPicPr>
          <p:cNvPr id="7170" name="Рисунок 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51" t="16279" r="13223" b="12765"/>
          <a:stretch/>
        </p:blipFill>
        <p:spPr bwMode="auto">
          <a:xfrm>
            <a:off x="5447136" y="3357787"/>
            <a:ext cx="3381147" cy="243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47134" y="5793657"/>
            <a:ext cx="3384376" cy="70788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Пальчиковый аккумулятор, 1,2 В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8194" name="Рисунок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83" b="86875" l="13594" r="87969">
                        <a14:foregroundMark x1="27813" y1="69167" x2="33594" y2="84583"/>
                        <a14:foregroundMark x1="33906" y1="69792" x2="45781" y2="74583"/>
                        <a14:foregroundMark x1="35313" y1="14583" x2="35313" y2="23125"/>
                        <a14:foregroundMark x1="77344" y1="64583" x2="78438" y2="68125"/>
                        <a14:foregroundMark x1="15000" y1="43958" x2="15937" y2="45625"/>
                        <a14:foregroundMark x1="45625" y1="75625" x2="45469" y2="77083"/>
                        <a14:foregroundMark x1="38125" y1="81042" x2="41250" y2="81042"/>
                        <a14:foregroundMark x1="44219" y1="79583" x2="46406" y2="76667"/>
                        <a14:foregroundMark x1="47500" y1="73958" x2="46250" y2="71875"/>
                        <a14:foregroundMark x1="32813" y1="85625" x2="34688" y2="82083"/>
                        <a14:foregroundMark x1="34688" y1="84167" x2="34688" y2="81875"/>
                        <a14:foregroundMark x1="22656" y1="79167" x2="22656" y2="78333"/>
                        <a14:foregroundMark x1="22344" y1="80000" x2="22344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5" t="9202" r="2650" b="4478"/>
          <a:stretch/>
        </p:blipFill>
        <p:spPr bwMode="auto">
          <a:xfrm>
            <a:off x="299112" y="3285779"/>
            <a:ext cx="5400600" cy="3760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88121" y="3385377"/>
            <a:ext cx="2880321" cy="193899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1 А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sym typeface="Symbol"/>
              </a:rPr>
              <a:t>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ч (ампер-час) 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равен общему заряду, проходящему через проводник при силе тока 1 А за время 1 ч.</a:t>
            </a:r>
          </a:p>
          <a:p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  <p:sp>
        <p:nvSpPr>
          <p:cNvPr id="24" name="Заголовок 1"/>
          <p:cNvSpPr txBox="1">
            <a:spLocks/>
          </p:cNvSpPr>
          <p:nvPr/>
        </p:nvSpPr>
        <p:spPr>
          <a:xfrm>
            <a:off x="681872" y="278374"/>
            <a:ext cx="10971372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/>
          </a:p>
        </p:txBody>
      </p:sp>
      <p:sp>
        <p:nvSpPr>
          <p:cNvPr id="25" name="Заголовок 2"/>
          <p:cNvSpPr>
            <a:spLocks noGrp="1"/>
          </p:cNvSpPr>
          <p:nvPr>
            <p:ph type="title"/>
          </p:nvPr>
        </p:nvSpPr>
        <p:spPr>
          <a:xfrm>
            <a:off x="609521" y="338406"/>
            <a:ext cx="10971372" cy="1253018"/>
          </a:xfrm>
        </p:spPr>
        <p:txBody>
          <a:bodyPr/>
          <a:lstStyle/>
          <a:p>
            <a:pPr algn="l"/>
            <a:r>
              <a:rPr lang="ru-RU" dirty="0" smtClean="0"/>
              <a:t>Вспомним! </a:t>
            </a:r>
            <a:endParaRPr lang="ru-RU" dirty="0"/>
          </a:p>
        </p:txBody>
      </p:sp>
      <p:sp>
        <p:nvSpPr>
          <p:cNvPr id="26" name="Заголовок 2"/>
          <p:cNvSpPr txBox="1">
            <a:spLocks/>
          </p:cNvSpPr>
          <p:nvPr/>
        </p:nvSpPr>
        <p:spPr>
          <a:xfrm>
            <a:off x="4150990" y="347723"/>
            <a:ext cx="6480720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Что такое аккумулятор?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8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Батарейки и аккумуляторы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08" r="51173" b="43599"/>
          <a:stretch/>
        </p:blipFill>
        <p:spPr>
          <a:xfrm>
            <a:off x="10576757" y="2421682"/>
            <a:ext cx="1447381" cy="1775593"/>
          </a:xfrm>
          <a:prstGeom prst="rect">
            <a:avLst/>
          </a:prstGeom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725" y="4540843"/>
            <a:ext cx="4695319" cy="1094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5" y="4416215"/>
            <a:ext cx="6914871" cy="23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2"/>
          <p:cNvSpPr txBox="1">
            <a:spLocks/>
          </p:cNvSpPr>
          <p:nvPr/>
        </p:nvSpPr>
        <p:spPr>
          <a:xfrm>
            <a:off x="694606" y="1528704"/>
            <a:ext cx="2520280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Задание 1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71899" y="2631897"/>
            <a:ext cx="997177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Числовые данные, которые написаны на батарейках, соответствуют гарантийному сроку эксплуатации и напряжению 1,5 В. На аккумуляторах срок годности не указан, напряжение соответствует 1,2 В, кроме того есть данные 1500 мА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 ч.</a:t>
            </a:r>
            <a:endPara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 интернете Костя нашёл данные о батарейках, которые он купил для машинки брата. Ёмкость таких батареек равна 3000 мА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 ч. Сделайте вывод о целесообразности использования аккумуляторов для работы радиоуправляемой машинки и выберите 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аргументы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, которые его подтверждают.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71069" y="4627046"/>
            <a:ext cx="48671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943077" y="4585914"/>
            <a:ext cx="45717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4281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Батарейки и аккумуляторы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08" r="51173" b="43599"/>
          <a:stretch/>
        </p:blipFill>
        <p:spPr>
          <a:xfrm>
            <a:off x="10576757" y="2421682"/>
            <a:ext cx="1447381" cy="1775593"/>
          </a:xfrm>
          <a:prstGeom prst="rect">
            <a:avLst/>
          </a:prstGeom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725" y="4540843"/>
            <a:ext cx="4695319" cy="1094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6" y="4443099"/>
            <a:ext cx="6914871" cy="23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2"/>
          <p:cNvSpPr txBox="1">
            <a:spLocks/>
          </p:cNvSpPr>
          <p:nvPr/>
        </p:nvSpPr>
        <p:spPr>
          <a:xfrm>
            <a:off x="694606" y="1528704"/>
            <a:ext cx="2520280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Задание 1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71899" y="2631897"/>
            <a:ext cx="997177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Числовые данные, которые написаны на батарейках, соответствуют гарантийному сроку эксплуатации и напряжению 1,5 В. На аккумуляторах срок годности не указан, напряжение соответствует 1,2 В, кроме того есть данные 1500 мА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 ч.</a:t>
            </a:r>
            <a:endPara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 интернете Костя нашёл данные о батарейках, которые он купил для машинки брата. Ёмкость таких батареек равна 3000 мА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 ч. Сделайте вывод о целесообразности использования аккумуляторов для работы радиоуправляемой машинки и выберите 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аргументы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, которые его подтверждают.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Заголовок 2"/>
          <p:cNvSpPr txBox="1">
            <a:spLocks/>
          </p:cNvSpPr>
          <p:nvPr/>
        </p:nvSpPr>
        <p:spPr>
          <a:xfrm>
            <a:off x="3070870" y="1528704"/>
            <a:ext cx="2520280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b="1" dirty="0" smtClean="0">
                <a:solidFill>
                  <a:srgbClr val="FF0000"/>
                </a:solidFill>
              </a:rPr>
              <a:t>ОТВЕТ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48924" y="5374010"/>
            <a:ext cx="6926402" cy="720080"/>
          </a:xfrm>
          <a:prstGeom prst="round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4871069" y="4627046"/>
            <a:ext cx="48671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4943077" y="4585914"/>
            <a:ext cx="45717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3471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лна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1341</TotalTime>
  <Words>953</Words>
  <Application>Microsoft Office PowerPoint</Application>
  <PresentationFormat>Произвольный</PresentationFormat>
  <Paragraphs>160</Paragraphs>
  <Slides>39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41" baseType="lpstr">
      <vt:lpstr>Волна</vt:lpstr>
      <vt:lpstr>1_Волна</vt:lpstr>
      <vt:lpstr>Презентация PowerPoint</vt:lpstr>
      <vt:lpstr>Батарейки и аккумуляторы</vt:lpstr>
      <vt:lpstr>Вспомним! </vt:lpstr>
      <vt:lpstr>Вспомним! </vt:lpstr>
      <vt:lpstr>Вспомним! </vt:lpstr>
      <vt:lpstr>Вспомним! </vt:lpstr>
      <vt:lpstr>Вспомним! </vt:lpstr>
      <vt:lpstr>Батарейки и аккумуляторы</vt:lpstr>
      <vt:lpstr>Батарейки и аккумуляторы</vt:lpstr>
      <vt:lpstr>Батарейки и аккумуляторы</vt:lpstr>
      <vt:lpstr>Батарейки и аккумуляторы</vt:lpstr>
      <vt:lpstr>Батарейки и аккумуляторы</vt:lpstr>
      <vt:lpstr>Батарейки и аккумуляторы</vt:lpstr>
      <vt:lpstr>Батарейки и аккумуляторы</vt:lpstr>
      <vt:lpstr>Батарейки и аккумуляторы</vt:lpstr>
      <vt:lpstr>Изготовление «кухонного» гальванического элемента</vt:lpstr>
      <vt:lpstr>Изготовление «кухонного» гальванического элемента</vt:lpstr>
      <vt:lpstr>Изготовление «кухонного» гальванического элемента</vt:lpstr>
      <vt:lpstr>Секреты микроволновки</vt:lpstr>
      <vt:lpstr>Вспомним! </vt:lpstr>
      <vt:lpstr>Вспомним! </vt:lpstr>
      <vt:lpstr>Вспомним! </vt:lpstr>
      <vt:lpstr>Вспомним! </vt:lpstr>
      <vt:lpstr>Вспомним! </vt:lpstr>
      <vt:lpstr>Секреты микроволновки</vt:lpstr>
      <vt:lpstr>Секреты микроволновки</vt:lpstr>
      <vt:lpstr>Секреты микроволновки</vt:lpstr>
      <vt:lpstr>Секреты микроволновки</vt:lpstr>
      <vt:lpstr>Секреты микроволновки</vt:lpstr>
      <vt:lpstr>Секреты микроволновки</vt:lpstr>
      <vt:lpstr>Секреты микроволновки</vt:lpstr>
      <vt:lpstr>Секреты микроволновки</vt:lpstr>
      <vt:lpstr>Секреты микроволновки</vt:lpstr>
      <vt:lpstr>Секреты микроволновки</vt:lpstr>
      <vt:lpstr>Секреты микроволновки</vt:lpstr>
      <vt:lpstr>Ребусы</vt:lpstr>
      <vt:lpstr>Ребусы</vt:lpstr>
      <vt:lpstr>Ребусы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ФИЗИКА НА КАЖДЫЙ ДЕНЬ</dc:title>
  <dc:creator>Acer</dc:creator>
  <cp:lastModifiedBy>Acer</cp:lastModifiedBy>
  <cp:revision>60</cp:revision>
  <dcterms:created xsi:type="dcterms:W3CDTF">2020-04-07T08:08:34Z</dcterms:created>
  <dcterms:modified xsi:type="dcterms:W3CDTF">2020-04-09T04:51:19Z</dcterms:modified>
</cp:coreProperties>
</file>